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1"/>
  </p:notesMasterIdLst>
  <p:handoutMasterIdLst>
    <p:handoutMasterId r:id="rId22"/>
  </p:handoutMasterIdLst>
  <p:sldIdLst>
    <p:sldId id="286" r:id="rId2"/>
    <p:sldId id="304" r:id="rId3"/>
    <p:sldId id="302" r:id="rId4"/>
    <p:sldId id="289" r:id="rId5"/>
    <p:sldId id="290" r:id="rId6"/>
    <p:sldId id="291" r:id="rId7"/>
    <p:sldId id="292" r:id="rId8"/>
    <p:sldId id="303" r:id="rId9"/>
    <p:sldId id="307" r:id="rId10"/>
    <p:sldId id="293" r:id="rId11"/>
    <p:sldId id="294" r:id="rId12"/>
    <p:sldId id="295" r:id="rId13"/>
    <p:sldId id="296" r:id="rId14"/>
    <p:sldId id="297" r:id="rId15"/>
    <p:sldId id="298" r:id="rId16"/>
    <p:sldId id="299" r:id="rId17"/>
    <p:sldId id="306" r:id="rId18"/>
    <p:sldId id="300" r:id="rId19"/>
    <p:sldId id="301" r:id="rId20"/>
  </p:sldIdLst>
  <p:sldSz cx="9144000" cy="6858000" type="screen4x3"/>
  <p:notesSz cx="6858000" cy="9144000"/>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6893" autoAdjust="0"/>
  </p:normalViewPr>
  <p:slideViewPr>
    <p:cSldViewPr snapToGrid="0">
      <p:cViewPr varScale="1">
        <p:scale>
          <a:sx n="102" d="100"/>
          <a:sy n="102" d="100"/>
        </p:scale>
        <p:origin x="-40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B59EBBB-6AB9-4F85-A766-4D864EF7BC2B}" type="datetimeFigureOut">
              <a:rPr lang="en-US"/>
              <a:pPr>
                <a:defRPr/>
              </a:pPr>
              <a:t>8/3/2015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7BD0B3B-D4A3-4027-8A58-31A78EAA8138}" type="slidenum">
              <a:rPr lang="en-US"/>
              <a:pPr>
                <a:defRPr/>
              </a:pPr>
              <a:t>‹#›</a:t>
            </a:fld>
            <a:endParaRPr lang="en-US"/>
          </a:p>
        </p:txBody>
      </p:sp>
    </p:spTree>
    <p:extLst>
      <p:ext uri="{BB962C8B-B14F-4D97-AF65-F5344CB8AC3E}">
        <p14:creationId xmlns:p14="http://schemas.microsoft.com/office/powerpoint/2010/main" val="1811368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2D94962-A663-4DFD-88B8-D66997D75439}" type="datetimeFigureOut">
              <a:rPr lang="en-US"/>
              <a:pPr>
                <a:defRPr/>
              </a:pPr>
              <a:t>8/3/2015</a:t>
            </a:fld>
            <a:endParaRPr lang="en-US"/>
          </a:p>
        </p:txBody>
      </p:sp>
      <p:sp>
        <p:nvSpPr>
          <p:cNvPr id="4" name="Slide Image Placeholder 3"/>
          <p:cNvSpPr>
            <a:spLocks noGrp="1" noRot="1" noChangeAspect="1"/>
          </p:cNvSpPr>
          <p:nvPr>
            <p:ph type="sldImg" idx="2"/>
          </p:nvPr>
        </p:nvSpPr>
        <p:spPr>
          <a:xfrm>
            <a:off x="1392238" y="609600"/>
            <a:ext cx="4073525" cy="30559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557213" y="3810000"/>
            <a:ext cx="5743575" cy="46482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F64E002-58A2-476B-A85F-B2760A0B5254}" type="slidenum">
              <a:rPr lang="en-US"/>
              <a:pPr>
                <a:defRPr/>
              </a:pPr>
              <a:t>‹#›</a:t>
            </a:fld>
            <a:endParaRPr lang="en-US"/>
          </a:p>
        </p:txBody>
      </p:sp>
    </p:spTree>
    <p:extLst>
      <p:ext uri="{BB962C8B-B14F-4D97-AF65-F5344CB8AC3E}">
        <p14:creationId xmlns:p14="http://schemas.microsoft.com/office/powerpoint/2010/main" val="3284617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57200" algn="l" rtl="0" eaLnBrk="0" fontAlgn="base" hangingPunct="0">
      <a:spcBef>
        <a:spcPct val="30000"/>
      </a:spcBef>
      <a:spcAft>
        <a:spcPct val="0"/>
      </a:spcAft>
      <a:defRPr sz="1100" kern="1200">
        <a:solidFill>
          <a:schemeClr val="tx1"/>
        </a:solidFill>
        <a:latin typeface="+mn-lt"/>
        <a:ea typeface="+mn-ea"/>
        <a:cs typeface="+mn-cs"/>
      </a:defRPr>
    </a:lvl2pPr>
    <a:lvl3pPr marL="914400" algn="l" rtl="0" eaLnBrk="0" fontAlgn="base" hangingPunct="0">
      <a:spcBef>
        <a:spcPct val="30000"/>
      </a:spcBef>
      <a:spcAft>
        <a:spcPct val="0"/>
      </a:spcAft>
      <a:defRPr sz="1100" kern="1200">
        <a:solidFill>
          <a:schemeClr val="tx1"/>
        </a:solidFill>
        <a:latin typeface="+mn-lt"/>
        <a:ea typeface="+mn-ea"/>
        <a:cs typeface="+mn-cs"/>
      </a:defRPr>
    </a:lvl3pPr>
    <a:lvl4pPr marL="1371600" algn="l" rtl="0" eaLnBrk="0" fontAlgn="base" hangingPunct="0">
      <a:spcBef>
        <a:spcPct val="30000"/>
      </a:spcBef>
      <a:spcAft>
        <a:spcPct val="0"/>
      </a:spcAft>
      <a:defRPr sz="1100" kern="1200">
        <a:solidFill>
          <a:schemeClr val="tx1"/>
        </a:solidFill>
        <a:latin typeface="+mn-lt"/>
        <a:ea typeface="+mn-ea"/>
        <a:cs typeface="+mn-cs"/>
      </a:defRPr>
    </a:lvl4pPr>
    <a:lvl5pPr marL="1828800" algn="l" rtl="0" eaLnBrk="0" fontAlgn="base" hangingPunct="0">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This presentation</a:t>
            </a:r>
            <a:r>
              <a:rPr lang="en-US" baseline="0" dirty="0" smtClean="0"/>
              <a:t> covers the new midmarket contact center solution for IP Office – Avaya IP Office Contact Center. </a:t>
            </a:r>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lstStyle/>
          <a:p>
            <a:r>
              <a:rPr lang="en-US" dirty="0" smtClean="0"/>
              <a:t>Think of IP Office Contact Center</a:t>
            </a:r>
            <a:r>
              <a:rPr lang="en-US" baseline="0" dirty="0" smtClean="0"/>
              <a:t> as the glue between your customers and your business, taking the different channels – Voice, Email web chat, and organizing, prioritizing and routing them to a resource.</a:t>
            </a:r>
          </a:p>
          <a:p>
            <a:r>
              <a:rPr lang="en-US" baseline="0" dirty="0" smtClean="0"/>
              <a:t>That resource can be an agent, IVR, message and so on. </a:t>
            </a:r>
          </a:p>
          <a:p>
            <a:r>
              <a:rPr lang="en-US" baseline="0" dirty="0" smtClean="0"/>
              <a:t>Traditionally emails may end up at an individuals inbox, or a group box, and may not get answered for hours, if not days. Now they can put in ‘queue’ and answered in the priority you determine. Agents can handle all 3 channels simultaneously</a:t>
            </a:r>
          </a:p>
        </p:txBody>
      </p:sp>
      <p:sp>
        <p:nvSpPr>
          <p:cNvPr id="4" name="Slide Number Placeholder 3"/>
          <p:cNvSpPr>
            <a:spLocks noGrp="1"/>
          </p:cNvSpPr>
          <p:nvPr>
            <p:ph type="sldNum" sz="quarter" idx="10"/>
          </p:nvPr>
        </p:nvSpPr>
        <p:spPr/>
        <p:txBody>
          <a:bodyPr/>
          <a:lstStyle/>
          <a:p>
            <a:fld id="{4BA92C5E-BF34-4775-B657-4ADF2F3104CA}" type="slidenum">
              <a:rPr lang="en-US" smtClean="0"/>
              <a:pPr/>
              <a:t>10</a:t>
            </a:fld>
            <a:endParaRPr lang="en-US"/>
          </a:p>
        </p:txBody>
      </p:sp>
    </p:spTree>
    <p:extLst>
      <p:ext uri="{BB962C8B-B14F-4D97-AF65-F5344CB8AC3E}">
        <p14:creationId xmlns:p14="http://schemas.microsoft.com/office/powerpoint/2010/main" val="3468127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11</a:t>
            </a:fld>
            <a:endParaRPr lang="en-US"/>
          </a:p>
        </p:txBody>
      </p:sp>
    </p:spTree>
    <p:extLst>
      <p:ext uri="{BB962C8B-B14F-4D97-AF65-F5344CB8AC3E}">
        <p14:creationId xmlns:p14="http://schemas.microsoft.com/office/powerpoint/2010/main" val="3042102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lstStyle/>
          <a:p>
            <a:pPr lvl="0" fontAlgn="base"/>
            <a:r>
              <a:rPr lang="en-US" sz="1100" b="1" u="none" strike="noStrike" kern="1200" dirty="0" smtClean="0">
                <a:solidFill>
                  <a:schemeClr val="tx1"/>
                </a:solidFill>
                <a:effectLst/>
                <a:latin typeface="+mn-lt"/>
                <a:ea typeface="+mn-ea"/>
                <a:cs typeface="+mn-cs"/>
              </a:rPr>
              <a:t>Enhanced customer experience:</a:t>
            </a:r>
            <a:r>
              <a:rPr lang="en-US" sz="1100" u="none" strike="noStrike" kern="1200" dirty="0" smtClean="0">
                <a:solidFill>
                  <a:schemeClr val="tx1"/>
                </a:solidFill>
                <a:effectLst/>
                <a:latin typeface="+mn-lt"/>
                <a:ea typeface="+mn-ea"/>
                <a:cs typeface="+mn-cs"/>
              </a:rPr>
              <a:t> Skills-based routing enables the system to intelligently route customer inquiries to the most appropriate agent or service based on </a:t>
            </a:r>
            <a:r>
              <a:rPr lang="en-US" sz="1100" u="none" strike="noStrike" kern="1200" baseline="0" dirty="0" smtClean="0">
                <a:solidFill>
                  <a:schemeClr val="tx1"/>
                </a:solidFill>
                <a:effectLst/>
                <a:latin typeface="+mn-lt"/>
                <a:ea typeface="+mn-ea"/>
                <a:cs typeface="+mn-cs"/>
              </a:rPr>
              <a:t>knowledge, language, </a:t>
            </a:r>
            <a:r>
              <a:rPr lang="en-US" sz="1100" u="none" strike="noStrike" kern="1200" dirty="0" smtClean="0">
                <a:solidFill>
                  <a:schemeClr val="tx1"/>
                </a:solidFill>
                <a:effectLst/>
                <a:latin typeface="+mn-lt"/>
                <a:ea typeface="+mn-ea"/>
                <a:cs typeface="+mn-cs"/>
              </a:rPr>
              <a:t>availability, communication channel,, and even past experience. Routing a call to</a:t>
            </a:r>
            <a:r>
              <a:rPr lang="en-US" sz="1100" u="none" strike="noStrike" kern="1200" baseline="0" dirty="0" smtClean="0">
                <a:solidFill>
                  <a:schemeClr val="tx1"/>
                </a:solidFill>
                <a:effectLst/>
                <a:latin typeface="+mn-lt"/>
                <a:ea typeface="+mn-ea"/>
                <a:cs typeface="+mn-cs"/>
              </a:rPr>
              <a:t> the expert, handling calls in the language of the caller, placing regular customers to the agent who has dealt with them before, increases customer satisfaction, r</a:t>
            </a:r>
            <a:r>
              <a:rPr lang="en-US" sz="1100" u="none" strike="noStrike" kern="1200" dirty="0" smtClean="0">
                <a:solidFill>
                  <a:schemeClr val="tx1"/>
                </a:solidFill>
                <a:effectLst/>
                <a:latin typeface="+mn-lt"/>
                <a:ea typeface="+mn-ea"/>
                <a:cs typeface="+mn-cs"/>
              </a:rPr>
              <a:t>educed wait times, eliminating excessive transfers, and minimizing customer frustration. </a:t>
            </a:r>
            <a:r>
              <a:rPr lang="en-US" sz="1100" u="none" strike="noStrike" kern="1200" baseline="0" dirty="0" smtClean="0">
                <a:solidFill>
                  <a:schemeClr val="tx1"/>
                </a:solidFill>
                <a:effectLst/>
                <a:latin typeface="+mn-lt"/>
                <a:ea typeface="+mn-ea"/>
                <a:cs typeface="+mn-cs"/>
              </a:rPr>
              <a:t> </a:t>
            </a:r>
            <a:endParaRPr lang="en-US" sz="1100" u="none" strike="noStrike" kern="1200" dirty="0" smtClean="0">
              <a:solidFill>
                <a:schemeClr val="tx1"/>
              </a:solidFill>
              <a:effectLst/>
              <a:latin typeface="+mn-lt"/>
              <a:ea typeface="+mn-ea"/>
              <a:cs typeface="+mn-cs"/>
            </a:endParaRPr>
          </a:p>
          <a:p>
            <a:pPr lvl="0" fontAlgn="base"/>
            <a:r>
              <a:rPr lang="en-US" sz="1100" u="none" strike="noStrike" kern="1200" dirty="0" smtClean="0">
                <a:solidFill>
                  <a:schemeClr val="tx1"/>
                </a:solidFill>
                <a:effectLst/>
                <a:latin typeface="+mn-lt"/>
                <a:ea typeface="+mn-ea"/>
                <a:cs typeface="+mn-cs"/>
              </a:rPr>
              <a:t>IP Office Contact center employs</a:t>
            </a:r>
            <a:r>
              <a:rPr lang="en-US" sz="1100" u="none" strike="noStrike" kern="1200" baseline="0" dirty="0" smtClean="0">
                <a:solidFill>
                  <a:schemeClr val="tx1"/>
                </a:solidFill>
                <a:effectLst/>
                <a:latin typeface="+mn-lt"/>
                <a:ea typeface="+mn-ea"/>
                <a:cs typeface="+mn-cs"/>
              </a:rPr>
              <a:t> almost limitless possibilities with skills and skill levels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92C5E-BF34-4775-B657-4ADF2F3104CA}" type="slidenum">
              <a:rPr lang="en-US" smtClean="0"/>
              <a:pPr/>
              <a:t>12</a:t>
            </a:fld>
            <a:endParaRPr lang="en-US"/>
          </a:p>
        </p:txBody>
      </p:sp>
    </p:spTree>
    <p:extLst>
      <p:ext uri="{BB962C8B-B14F-4D97-AF65-F5344CB8AC3E}">
        <p14:creationId xmlns:p14="http://schemas.microsoft.com/office/powerpoint/2010/main" val="3617853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9225" y="609600"/>
            <a:ext cx="4046538" cy="3035300"/>
          </a:xfrm>
        </p:spPr>
      </p:sp>
      <p:sp>
        <p:nvSpPr>
          <p:cNvPr id="3" name="Notes Placeholder 2"/>
          <p:cNvSpPr>
            <a:spLocks noGrp="1"/>
          </p:cNvSpPr>
          <p:nvPr>
            <p:ph type="body" idx="1"/>
          </p:nvPr>
        </p:nvSpPr>
        <p:spPr/>
        <p:txBody>
          <a:bodyPr>
            <a:normAutofit/>
          </a:bodyPr>
          <a:lstStyle/>
          <a:p>
            <a:pPr marL="0" marR="0" lvl="0" indent="0" algn="l" defTabSz="914350" rtl="0" eaLnBrk="1" fontAlgn="auto" latinLnBrk="0" hangingPunct="1">
              <a:lnSpc>
                <a:spcPct val="100000"/>
              </a:lnSpc>
              <a:spcBef>
                <a:spcPts val="589"/>
              </a:spcBef>
              <a:spcAft>
                <a:spcPts val="0"/>
              </a:spcAft>
              <a:buClrTx/>
              <a:buSzTx/>
              <a:buFontTx/>
              <a:buNone/>
              <a:tabLst/>
              <a:defRPr/>
            </a:pPr>
            <a:r>
              <a:rPr lang="en-US" sz="1100" u="none" strike="noStrike" kern="1200" dirty="0" smtClean="0">
                <a:solidFill>
                  <a:schemeClr val="tx1"/>
                </a:solidFill>
                <a:effectLst/>
                <a:latin typeface="+mn-lt"/>
                <a:ea typeface="+mn-ea"/>
                <a:cs typeface="+mn-cs"/>
              </a:rPr>
              <a:t>Call recording is fact of life for</a:t>
            </a:r>
            <a:r>
              <a:rPr lang="en-US" sz="1100" u="none" strike="noStrike" kern="1200" baseline="0" dirty="0" smtClean="0">
                <a:solidFill>
                  <a:schemeClr val="tx1"/>
                </a:solidFill>
                <a:effectLst/>
                <a:latin typeface="+mn-lt"/>
                <a:ea typeface="+mn-ea"/>
                <a:cs typeface="+mn-cs"/>
              </a:rPr>
              <a:t> most contact centers, serving several important roles:</a:t>
            </a:r>
          </a:p>
          <a:p>
            <a:pPr marL="0" marR="0" lvl="0" indent="0" algn="l" defTabSz="914350" rtl="0" eaLnBrk="1" fontAlgn="auto" latinLnBrk="0" hangingPunct="1">
              <a:lnSpc>
                <a:spcPct val="100000"/>
              </a:lnSpc>
              <a:spcBef>
                <a:spcPts val="589"/>
              </a:spcBef>
              <a:spcAft>
                <a:spcPts val="0"/>
              </a:spcAft>
              <a:buClrTx/>
              <a:buSzTx/>
              <a:buFontTx/>
              <a:buNone/>
              <a:tabLst/>
              <a:defRPr/>
            </a:pPr>
            <a:r>
              <a:rPr lang="en-US" sz="1100" u="none" strike="noStrike" kern="1200" baseline="0" dirty="0" smtClean="0">
                <a:solidFill>
                  <a:schemeClr val="tx1"/>
                </a:solidFill>
                <a:effectLst/>
                <a:latin typeface="+mn-lt"/>
                <a:ea typeface="+mn-ea"/>
                <a:cs typeface="+mn-cs"/>
              </a:rPr>
              <a:t>Elimination of conflicts, </a:t>
            </a:r>
            <a:r>
              <a:rPr lang="en-US" sz="1100" u="none" strike="noStrike" kern="1200" baseline="0" dirty="0" err="1" smtClean="0">
                <a:solidFill>
                  <a:schemeClr val="tx1"/>
                </a:solidFill>
                <a:effectLst/>
                <a:latin typeface="+mn-lt"/>
                <a:ea typeface="+mn-ea"/>
                <a:cs typeface="+mn-cs"/>
              </a:rPr>
              <a:t>i.e</a:t>
            </a:r>
            <a:r>
              <a:rPr lang="en-US" sz="1100" u="none" strike="noStrike" kern="1200" baseline="0" dirty="0" smtClean="0">
                <a:solidFill>
                  <a:schemeClr val="tx1"/>
                </a:solidFill>
                <a:effectLst/>
                <a:latin typeface="+mn-lt"/>
                <a:ea typeface="+mn-ea"/>
                <a:cs typeface="+mn-cs"/>
              </a:rPr>
              <a:t> “I told you to pick me up at 3pm from JFK – where were you” with a quick search using the intuitive GUI, the supervisor can search by agent, dialed number, time of day </a:t>
            </a:r>
            <a:r>
              <a:rPr lang="en-US" sz="1100" u="none" strike="noStrike" kern="1200" baseline="0" dirty="0" err="1" smtClean="0">
                <a:solidFill>
                  <a:schemeClr val="tx1"/>
                </a:solidFill>
                <a:effectLst/>
                <a:latin typeface="+mn-lt"/>
                <a:ea typeface="+mn-ea"/>
                <a:cs typeface="+mn-cs"/>
              </a:rPr>
              <a:t>etc</a:t>
            </a:r>
            <a:r>
              <a:rPr lang="en-US" sz="1100" u="none" strike="noStrike" kern="1200" baseline="0" dirty="0" smtClean="0">
                <a:solidFill>
                  <a:schemeClr val="tx1"/>
                </a:solidFill>
                <a:effectLst/>
                <a:latin typeface="+mn-lt"/>
                <a:ea typeface="+mn-ea"/>
                <a:cs typeface="+mn-cs"/>
              </a:rPr>
              <a:t>, and find the recorded call, by doing so you can quickly determine the breakdown.”</a:t>
            </a:r>
          </a:p>
          <a:p>
            <a:pPr marL="0" marR="0" lvl="0" indent="0" algn="l" defTabSz="914350" rtl="0" eaLnBrk="1" fontAlgn="auto" latinLnBrk="0" hangingPunct="1">
              <a:lnSpc>
                <a:spcPct val="100000"/>
              </a:lnSpc>
              <a:spcBef>
                <a:spcPts val="589"/>
              </a:spcBef>
              <a:spcAft>
                <a:spcPts val="0"/>
              </a:spcAft>
              <a:buClrTx/>
              <a:buSzTx/>
              <a:buFontTx/>
              <a:buNone/>
              <a:tabLst/>
              <a:defRPr/>
            </a:pPr>
            <a:r>
              <a:rPr lang="en-US" sz="1100" u="none" strike="noStrike" kern="1200" dirty="0" smtClean="0">
                <a:solidFill>
                  <a:schemeClr val="tx1"/>
                </a:solidFill>
                <a:effectLst/>
                <a:latin typeface="+mn-lt"/>
                <a:ea typeface="+mn-ea"/>
                <a:cs typeface="+mn-cs"/>
              </a:rPr>
              <a:t>Using</a:t>
            </a:r>
            <a:r>
              <a:rPr lang="en-US" sz="1100" u="none" strike="noStrike" kern="1200" baseline="0" dirty="0" smtClean="0">
                <a:solidFill>
                  <a:schemeClr val="tx1"/>
                </a:solidFill>
                <a:effectLst/>
                <a:latin typeface="+mn-lt"/>
                <a:ea typeface="+mn-ea"/>
                <a:cs typeface="+mn-cs"/>
              </a:rPr>
              <a:t> good calls as a benchmark for training other and new agents.</a:t>
            </a:r>
          </a:p>
          <a:p>
            <a:pPr marL="0" marR="0" lvl="0" indent="0" algn="l" defTabSz="914350" rtl="0" eaLnBrk="1" fontAlgn="auto" latinLnBrk="0" hangingPunct="1">
              <a:lnSpc>
                <a:spcPct val="100000"/>
              </a:lnSpc>
              <a:spcBef>
                <a:spcPts val="589"/>
              </a:spcBef>
              <a:spcAft>
                <a:spcPts val="0"/>
              </a:spcAft>
              <a:buClrTx/>
              <a:buSzTx/>
              <a:buFontTx/>
              <a:buNone/>
              <a:tabLst/>
              <a:defRPr/>
            </a:pPr>
            <a:endParaRPr lang="en-US" sz="1100" u="none" strike="noStrike" kern="1200" baseline="0" dirty="0" smtClean="0">
              <a:solidFill>
                <a:schemeClr val="tx1"/>
              </a:solidFill>
              <a:effectLst/>
              <a:latin typeface="+mn-lt"/>
              <a:ea typeface="+mn-ea"/>
              <a:cs typeface="+mn-cs"/>
            </a:endParaRPr>
          </a:p>
          <a:p>
            <a:pPr marL="0" marR="0" lvl="0" indent="0" algn="l" defTabSz="914350" rtl="0" eaLnBrk="1" fontAlgn="auto" latinLnBrk="0" hangingPunct="1">
              <a:lnSpc>
                <a:spcPct val="100000"/>
              </a:lnSpc>
              <a:spcBef>
                <a:spcPts val="589"/>
              </a:spcBef>
              <a:spcAft>
                <a:spcPts val="0"/>
              </a:spcAft>
              <a:buClrTx/>
              <a:buSzTx/>
              <a:buFontTx/>
              <a:buNone/>
              <a:tabLst/>
              <a:defRPr/>
            </a:pPr>
            <a:r>
              <a:rPr lang="en-US" sz="1100" u="none" strike="noStrike" kern="1200" baseline="0" dirty="0" smtClean="0">
                <a:solidFill>
                  <a:schemeClr val="tx1"/>
                </a:solidFill>
                <a:effectLst/>
                <a:latin typeface="+mn-lt"/>
                <a:ea typeface="+mn-ea"/>
                <a:cs typeface="+mn-cs"/>
              </a:rPr>
              <a:t>Every call can be recorded, or a random selection, during the day. The agent can also press a button for emergency situations. During the recording the agent can pause recordings so confidential customer information is not recorded</a:t>
            </a:r>
            <a:endParaRPr lang="en-US" sz="1100" u="none" strike="noStrike" kern="1200" dirty="0" smtClean="0">
              <a:solidFill>
                <a:schemeClr val="tx1"/>
              </a:solidFill>
              <a:effectLst/>
              <a:latin typeface="+mn-lt"/>
              <a:ea typeface="+mn-ea"/>
              <a:cs typeface="+mn-cs"/>
            </a:endParaRPr>
          </a:p>
          <a:p>
            <a:pPr marL="0" marR="0" lvl="0" indent="0" algn="l" defTabSz="914350" rtl="0" eaLnBrk="1" fontAlgn="auto" latinLnBrk="0" hangingPunct="1">
              <a:lnSpc>
                <a:spcPct val="100000"/>
              </a:lnSpc>
              <a:spcBef>
                <a:spcPts val="589"/>
              </a:spcBef>
              <a:spcAft>
                <a:spcPts val="0"/>
              </a:spcAft>
              <a:buClrTx/>
              <a:buSzTx/>
              <a:buFontTx/>
              <a:buNone/>
              <a:tabLst/>
              <a:defRPr/>
            </a:pPr>
            <a:r>
              <a:rPr lang="en-US" sz="1100" u="none" strike="noStrike" kern="1200" dirty="0" smtClean="0">
                <a:solidFill>
                  <a:schemeClr val="tx1"/>
                </a:solidFill>
                <a:effectLst/>
                <a:latin typeface="+mn-lt"/>
                <a:ea typeface="+mn-ea"/>
                <a:cs typeface="+mn-cs"/>
              </a:rPr>
              <a:t>Every agent voice license also includes a preferred edition port for call recording purposes, making it extremely cost effective.</a:t>
            </a:r>
          </a:p>
          <a:p>
            <a:pPr defTabSz="914350">
              <a:spcBef>
                <a:spcPts val="589"/>
              </a:spcBef>
              <a:defRPr/>
            </a:pP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BA92C5E-BF34-4775-B657-4ADF2F3104CA}"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346451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9225" y="609600"/>
            <a:ext cx="4046538" cy="3035300"/>
          </a:xfrm>
        </p:spPr>
      </p:sp>
      <p:sp>
        <p:nvSpPr>
          <p:cNvPr id="3" name="Notes Placeholder 2"/>
          <p:cNvSpPr>
            <a:spLocks noGrp="1"/>
          </p:cNvSpPr>
          <p:nvPr>
            <p:ph type="body" idx="1"/>
          </p:nvPr>
        </p:nvSpPr>
        <p:spPr/>
        <p:txBody>
          <a:bodyPr>
            <a:normAutofit/>
          </a:bodyPr>
          <a:lstStyle/>
          <a:p>
            <a:pPr marL="0" marR="0" lvl="0" indent="0" algn="l" defTabSz="914350" rtl="0" eaLnBrk="1" fontAlgn="auto" latinLnBrk="0" hangingPunct="1">
              <a:lnSpc>
                <a:spcPct val="100000"/>
              </a:lnSpc>
              <a:spcBef>
                <a:spcPts val="589"/>
              </a:spcBef>
              <a:spcAft>
                <a:spcPts val="0"/>
              </a:spcAft>
              <a:buClrTx/>
              <a:buSzTx/>
              <a:buFontTx/>
              <a:buNone/>
              <a:tabLst/>
              <a:defRPr/>
            </a:pPr>
            <a:r>
              <a:rPr lang="en-US" sz="1100" b="0" u="none" strike="noStrike" kern="1200" dirty="0" smtClean="0">
                <a:solidFill>
                  <a:schemeClr val="tx1"/>
                </a:solidFill>
                <a:effectLst/>
                <a:latin typeface="+mn-lt"/>
                <a:ea typeface="+mn-ea"/>
                <a:cs typeface="+mn-cs"/>
              </a:rPr>
              <a:t>Of</a:t>
            </a:r>
            <a:r>
              <a:rPr lang="en-US" sz="1100" b="0" u="none" strike="noStrike" kern="1200" baseline="0" dirty="0" smtClean="0">
                <a:solidFill>
                  <a:schemeClr val="tx1"/>
                </a:solidFill>
                <a:effectLst/>
                <a:latin typeface="+mn-lt"/>
                <a:ea typeface="+mn-ea"/>
                <a:cs typeface="+mn-cs"/>
              </a:rPr>
              <a:t> course reports are crucial for any contact center. They enable supervisors to adjust for seasons, promotions and campaigns, and adjust (agents, routing </a:t>
            </a:r>
            <a:r>
              <a:rPr lang="en-US" sz="1100" b="0" u="none" strike="noStrike" kern="1200" baseline="0" dirty="0" err="1" smtClean="0">
                <a:solidFill>
                  <a:schemeClr val="tx1"/>
                </a:solidFill>
                <a:effectLst/>
                <a:latin typeface="+mn-lt"/>
                <a:ea typeface="+mn-ea"/>
                <a:cs typeface="+mn-cs"/>
              </a:rPr>
              <a:t>etc</a:t>
            </a:r>
            <a:r>
              <a:rPr lang="en-US" sz="1100" b="0" u="none" strike="noStrike" kern="1200" baseline="0" dirty="0" smtClean="0">
                <a:solidFill>
                  <a:schemeClr val="tx1"/>
                </a:solidFill>
                <a:effectLst/>
                <a:latin typeface="+mn-lt"/>
                <a:ea typeface="+mn-ea"/>
                <a:cs typeface="+mn-cs"/>
              </a:rPr>
              <a:t>) to achieve optimal customer service. Reports can be scheduled to print to pdf, excel, csv and so on, so reports are waiting at the beginning of the day. </a:t>
            </a:r>
          </a:p>
          <a:p>
            <a:pPr marL="0" marR="0" lvl="0" indent="0" algn="l" defTabSz="914350" rtl="0" eaLnBrk="1" fontAlgn="auto" latinLnBrk="0" hangingPunct="1">
              <a:lnSpc>
                <a:spcPct val="100000"/>
              </a:lnSpc>
              <a:spcBef>
                <a:spcPts val="589"/>
              </a:spcBef>
              <a:spcAft>
                <a:spcPts val="0"/>
              </a:spcAft>
              <a:buClrTx/>
              <a:buSzTx/>
              <a:buFontTx/>
              <a:buNone/>
              <a:tabLst/>
              <a:defRPr/>
            </a:pPr>
            <a:r>
              <a:rPr lang="en-US" sz="1100" b="0" u="none" strike="noStrike" kern="1200" baseline="0" dirty="0" smtClean="0">
                <a:solidFill>
                  <a:schemeClr val="tx1"/>
                </a:solidFill>
                <a:effectLst/>
                <a:latin typeface="+mn-lt"/>
                <a:ea typeface="+mn-ea"/>
                <a:cs typeface="+mn-cs"/>
              </a:rPr>
              <a:t>Real time reports on the supervisors screen keep them up to date on performance ‘now’ – are they meeting SLA’s are calls waiting too long – do I need to move agents between groups.</a:t>
            </a:r>
            <a:endParaRPr lang="en-US" sz="1100" b="0" u="none" strike="noStrike" kern="1200" dirty="0" smtClean="0">
              <a:solidFill>
                <a:schemeClr val="tx1"/>
              </a:solidFill>
              <a:effectLst/>
              <a:latin typeface="+mn-lt"/>
              <a:ea typeface="+mn-ea"/>
              <a:cs typeface="+mn-cs"/>
            </a:endParaRPr>
          </a:p>
          <a:p>
            <a:pPr marL="0" marR="0" lvl="0" indent="0" algn="l" defTabSz="914350" rtl="0" eaLnBrk="1" fontAlgn="auto" latinLnBrk="0" hangingPunct="1">
              <a:lnSpc>
                <a:spcPct val="100000"/>
              </a:lnSpc>
              <a:spcBef>
                <a:spcPts val="589"/>
              </a:spcBef>
              <a:spcAft>
                <a:spcPts val="0"/>
              </a:spcAft>
              <a:buClrTx/>
              <a:buSzTx/>
              <a:buFontTx/>
              <a:buNone/>
              <a:tabLst/>
              <a:defRPr/>
            </a:pPr>
            <a:r>
              <a:rPr lang="en-US" sz="1100" u="none" strike="noStrike" kern="1200" dirty="0" smtClean="0">
                <a:solidFill>
                  <a:schemeClr val="tx1"/>
                </a:solidFill>
                <a:effectLst/>
                <a:latin typeface="+mn-lt"/>
                <a:ea typeface="+mn-ea"/>
                <a:cs typeface="+mn-cs"/>
              </a:rPr>
              <a:t>The customizable windows agent desktop includes simple-to-use features designed to speed multichannel transactions and keep agents fully informed. Agents can log-in to any or all of the voice</a:t>
            </a:r>
            <a:r>
              <a:rPr lang="en-US" sz="1100" u="none" strike="noStrike" kern="1200" baseline="0" dirty="0" smtClean="0">
                <a:solidFill>
                  <a:schemeClr val="tx1"/>
                </a:solidFill>
                <a:effectLst/>
                <a:latin typeface="+mn-lt"/>
                <a:ea typeface="+mn-ea"/>
                <a:cs typeface="+mn-cs"/>
              </a:rPr>
              <a:t> calling </a:t>
            </a:r>
            <a:r>
              <a:rPr lang="en-US" sz="1100" u="none" strike="noStrike" kern="1200" dirty="0" smtClean="0">
                <a:solidFill>
                  <a:schemeClr val="tx1"/>
                </a:solidFill>
                <a:effectLst/>
                <a:latin typeface="+mn-lt"/>
                <a:ea typeface="+mn-ea"/>
                <a:cs typeface="+mn-cs"/>
              </a:rPr>
              <a:t>groups to which they are assigned, and to select</a:t>
            </a:r>
            <a:r>
              <a:rPr lang="en-US" sz="1100" u="none" strike="noStrike" kern="1200" baseline="0" dirty="0" smtClean="0">
                <a:solidFill>
                  <a:schemeClr val="tx1"/>
                </a:solidFill>
                <a:effectLst/>
                <a:latin typeface="+mn-lt"/>
                <a:ea typeface="+mn-ea"/>
                <a:cs typeface="+mn-cs"/>
              </a:rPr>
              <a:t> email groups and if they will be answering web-chat, and which ones. A skilled agent can handle all 3 simultaneously, and traverse quickly and seamlessly across them </a:t>
            </a: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BA92C5E-BF34-4775-B657-4ADF2F3104CA}"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346451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lstStyle/>
          <a:p>
            <a:r>
              <a:rPr lang="en-US" dirty="0" smtClean="0"/>
              <a:t>Sometimes,</a:t>
            </a:r>
            <a:r>
              <a:rPr lang="en-US" baseline="0" dirty="0" smtClean="0"/>
              <a:t> agents can be ‘free’ – what do they do? One way to make them productive is to initiate outbound calls when the inbound activity is perhaps drying up. When a certain criteria is met, agents can automatically start to make outbound calls to current customers or new prospects.</a:t>
            </a:r>
          </a:p>
          <a:p>
            <a:r>
              <a:rPr lang="en-US" baseline="0" dirty="0" smtClean="0"/>
              <a:t>Pre-defined scripts make sure agents are prepared, and customer information is presented on screen, </a:t>
            </a:r>
          </a:p>
          <a:p>
            <a:r>
              <a:rPr lang="en-US" baseline="0" dirty="0" smtClean="0"/>
              <a:t>Outbound dialing is a great resource to upsell (post sale warranty, accessories) and to increase revenue, while maximizing agent productivity </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15</a:t>
            </a:fld>
            <a:endParaRPr lang="en-US"/>
          </a:p>
        </p:txBody>
      </p:sp>
    </p:spTree>
    <p:extLst>
      <p:ext uri="{BB962C8B-B14F-4D97-AF65-F5344CB8AC3E}">
        <p14:creationId xmlns:p14="http://schemas.microsoft.com/office/powerpoint/2010/main" val="1890916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element</a:t>
            </a:r>
            <a:r>
              <a:rPr lang="en-US" baseline="0" dirty="0" smtClean="0"/>
              <a:t> of daily life is IVR or Interactive Voice Response, banks, airlines </a:t>
            </a:r>
            <a:r>
              <a:rPr lang="en-US" baseline="0" dirty="0" err="1" smtClean="0"/>
              <a:t>etc</a:t>
            </a:r>
            <a:r>
              <a:rPr lang="en-US" baseline="0" dirty="0" smtClean="0"/>
              <a:t> all use IVR to conduct all or part of a transaction. IP Office Contact Center can integrate to most databases, providing feedback to customers without the need for an agent. letting customers self serve frees agents to attend to live voice calls, live voice calls are of course a priority.</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16</a:t>
            </a:fld>
            <a:endParaRPr lang="en-US"/>
          </a:p>
        </p:txBody>
      </p:sp>
    </p:spTree>
    <p:extLst>
      <p:ext uri="{BB962C8B-B14F-4D97-AF65-F5344CB8AC3E}">
        <p14:creationId xmlns:p14="http://schemas.microsoft.com/office/powerpoint/2010/main" val="3033180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429496729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eaLnBrk="0" hangingPunct="0">
              <a:defRPr>
                <a:solidFill>
                  <a:schemeClr val="tx2"/>
                </a:solidFill>
                <a:latin typeface="Arial" pitchFamily="34" charset="0"/>
              </a:defRPr>
            </a:lvl1pPr>
            <a:lvl2pPr marL="734852" indent="-282635" eaLnBrk="0" hangingPunct="0">
              <a:defRPr>
                <a:solidFill>
                  <a:schemeClr val="tx2"/>
                </a:solidFill>
                <a:latin typeface="Arial" pitchFamily="34" charset="0"/>
              </a:defRPr>
            </a:lvl2pPr>
            <a:lvl3pPr marL="1130541" indent="-226108" eaLnBrk="0" hangingPunct="0">
              <a:defRPr>
                <a:solidFill>
                  <a:schemeClr val="tx2"/>
                </a:solidFill>
                <a:latin typeface="Arial" pitchFamily="34" charset="0"/>
              </a:defRPr>
            </a:lvl3pPr>
            <a:lvl4pPr marL="1582758" indent="-226108" eaLnBrk="0" hangingPunct="0">
              <a:defRPr>
                <a:solidFill>
                  <a:schemeClr val="tx2"/>
                </a:solidFill>
                <a:latin typeface="Arial" pitchFamily="34" charset="0"/>
              </a:defRPr>
            </a:lvl4pPr>
            <a:lvl5pPr marL="2034974" indent="-226108" eaLnBrk="0" hangingPunct="0">
              <a:defRPr>
                <a:solidFill>
                  <a:schemeClr val="tx2"/>
                </a:solidFill>
                <a:latin typeface="Arial" pitchFamily="34" charset="0"/>
              </a:defRPr>
            </a:lvl5pPr>
            <a:lvl6pPr marL="2487191" indent="-226108" eaLnBrk="0" fontAlgn="base" hangingPunct="0">
              <a:spcBef>
                <a:spcPct val="0"/>
              </a:spcBef>
              <a:spcAft>
                <a:spcPct val="0"/>
              </a:spcAft>
              <a:defRPr>
                <a:solidFill>
                  <a:schemeClr val="tx2"/>
                </a:solidFill>
                <a:latin typeface="Arial" pitchFamily="34" charset="0"/>
              </a:defRPr>
            </a:lvl6pPr>
            <a:lvl7pPr marL="2939407" indent="-226108" eaLnBrk="0" fontAlgn="base" hangingPunct="0">
              <a:spcBef>
                <a:spcPct val="0"/>
              </a:spcBef>
              <a:spcAft>
                <a:spcPct val="0"/>
              </a:spcAft>
              <a:defRPr>
                <a:solidFill>
                  <a:schemeClr val="tx2"/>
                </a:solidFill>
                <a:latin typeface="Arial" pitchFamily="34" charset="0"/>
              </a:defRPr>
            </a:lvl7pPr>
            <a:lvl8pPr marL="3391624" indent="-226108" eaLnBrk="0" fontAlgn="base" hangingPunct="0">
              <a:spcBef>
                <a:spcPct val="0"/>
              </a:spcBef>
              <a:spcAft>
                <a:spcPct val="0"/>
              </a:spcAft>
              <a:defRPr>
                <a:solidFill>
                  <a:schemeClr val="tx2"/>
                </a:solidFill>
                <a:latin typeface="Arial" pitchFamily="34" charset="0"/>
              </a:defRPr>
            </a:lvl8pPr>
            <a:lvl9pPr marL="3843840" indent="-226108" eaLnBrk="0" fontAlgn="base" hangingPunct="0">
              <a:spcBef>
                <a:spcPct val="0"/>
              </a:spcBef>
              <a:spcAft>
                <a:spcPct val="0"/>
              </a:spcAft>
              <a:defRPr>
                <a:solidFill>
                  <a:schemeClr val="tx2"/>
                </a:solidFill>
                <a:latin typeface="Arial" pitchFamily="34" charset="0"/>
              </a:defRPr>
            </a:lvl9pPr>
          </a:lstStyle>
          <a:p>
            <a:pPr eaLnBrk="1" hangingPunct="1"/>
            <a:fld id="{5528C4A9-1083-4AE3-8A0A-64F5B2A1B382}" type="slidenum">
              <a:rPr lang="en-US" altLang="en-US"/>
              <a:pPr eaLnBrk="1" hangingPunct="1"/>
              <a:t>17</a:t>
            </a:fld>
            <a:endParaRPr lang="en-US" altLang="en-US"/>
          </a:p>
        </p:txBody>
      </p:sp>
      <p:sp>
        <p:nvSpPr>
          <p:cNvPr id="5123" name="Rectangle 2"/>
          <p:cNvSpPr>
            <a:spLocks noGrp="1" noRot="1" noChangeAspect="1" noChangeArrowheads="1" noTextEdit="1"/>
          </p:cNvSpPr>
          <p:nvPr>
            <p:ph type="sldImg"/>
          </p:nvPr>
        </p:nvSpPr>
        <p:spPr>
          <a:xfrm>
            <a:off x="1144588" y="685800"/>
            <a:ext cx="4573587" cy="3429000"/>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lstStyle/>
          <a:p>
            <a:r>
              <a:rPr lang="en-US" dirty="0" smtClean="0"/>
              <a:t>IP Office is powerful collaboration platform</a:t>
            </a:r>
            <a:r>
              <a:rPr lang="en-US" baseline="0" dirty="0" smtClean="0"/>
              <a:t> supporting rich </a:t>
            </a:r>
            <a:r>
              <a:rPr lang="en-US" dirty="0" smtClean="0"/>
              <a:t>UC, broad range of endpoints</a:t>
            </a:r>
            <a:r>
              <a:rPr lang="en-US" baseline="0" dirty="0" smtClean="0"/>
              <a:t> – IP, digital, analog and SIP and flexible mobility solutions for android devices – tablets and phones, and iPhone/iPad. Surrounding the core platform, collaboration solutions bring powerful Video and Audio conferencing solutions to the business, connecting staff and customers.</a:t>
            </a:r>
          </a:p>
          <a:p>
            <a:r>
              <a:rPr lang="en-US" baseline="0" dirty="0" smtClean="0"/>
              <a:t>The Avaya networking solutions is the infrastructure to support video, </a:t>
            </a:r>
            <a:r>
              <a:rPr lang="en-US" baseline="0" dirty="0" err="1" smtClean="0"/>
              <a:t>ip</a:t>
            </a:r>
            <a:r>
              <a:rPr lang="en-US" baseline="0" dirty="0" smtClean="0"/>
              <a:t> phones </a:t>
            </a:r>
            <a:r>
              <a:rPr lang="en-US" baseline="0" dirty="0" err="1" smtClean="0"/>
              <a:t>etc</a:t>
            </a:r>
            <a:r>
              <a:rPr lang="en-US" baseline="0" dirty="0" smtClean="0"/>
              <a:t> it is vital to provide </a:t>
            </a:r>
            <a:r>
              <a:rPr lang="en-US" baseline="0" dirty="0" err="1" smtClean="0"/>
              <a:t>QoS</a:t>
            </a:r>
            <a:r>
              <a:rPr lang="en-US" baseline="0" dirty="0" smtClean="0"/>
              <a:t> and </a:t>
            </a:r>
            <a:r>
              <a:rPr lang="en-US" baseline="0" dirty="0" err="1" smtClean="0"/>
              <a:t>PoE</a:t>
            </a:r>
            <a:r>
              <a:rPr lang="en-US" baseline="0" dirty="0" smtClean="0"/>
              <a:t> enabling seamless, high quality video and voice with a proven low total cost of ownership (</a:t>
            </a:r>
            <a:r>
              <a:rPr lang="en-US" baseline="0" dirty="0" err="1" smtClean="0"/>
              <a:t>tolly</a:t>
            </a:r>
            <a:r>
              <a:rPr lang="en-US" baseline="0" dirty="0" smtClean="0"/>
              <a:t> report)</a:t>
            </a:r>
          </a:p>
          <a:p>
            <a:r>
              <a:rPr lang="en-US" baseline="0" dirty="0" smtClean="0"/>
              <a:t>With the popularity of remote workers, SIP trunks, and employees bringing their own devices to the workplace (BYOD) securing them is crucial. The Avaya Session Border Controllers is your one solution to secure all devices</a:t>
            </a:r>
          </a:p>
          <a:p>
            <a:r>
              <a:rPr lang="en-US" baseline="0" dirty="0" smtClean="0"/>
              <a:t>And as you have just seen Contact Center completes the picture.</a:t>
            </a:r>
          </a:p>
          <a:p>
            <a:r>
              <a:rPr lang="en-US" baseline="0" dirty="0" smtClean="0"/>
              <a:t>Net </a:t>
            </a:r>
            <a:r>
              <a:rPr lang="en-US" baseline="0" dirty="0" err="1" smtClean="0"/>
              <a:t>net</a:t>
            </a:r>
            <a:r>
              <a:rPr lang="en-US" baseline="0" dirty="0" smtClean="0"/>
              <a:t> – Avaya is your single vendor for simple, powerful, complete and affordable collaboration</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18</a:t>
            </a:fld>
            <a:endParaRPr lang="en-US"/>
          </a:p>
        </p:txBody>
      </p:sp>
    </p:spTree>
    <p:extLst>
      <p:ext uri="{BB962C8B-B14F-4D97-AF65-F5344CB8AC3E}">
        <p14:creationId xmlns:p14="http://schemas.microsoft.com/office/powerpoint/2010/main" val="1018725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19</a:t>
            </a:fld>
            <a:endParaRPr lang="en-US"/>
          </a:p>
        </p:txBody>
      </p:sp>
    </p:spTree>
    <p:extLst>
      <p:ext uri="{BB962C8B-B14F-4D97-AF65-F5344CB8AC3E}">
        <p14:creationId xmlns:p14="http://schemas.microsoft.com/office/powerpoint/2010/main" val="80567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Avaya IP Office suite of solutions is a comprehensive suite of customer engagement solutions right-sized for small and midsized businesses. Depending on your business needs, you get choice of </a:t>
            </a:r>
            <a:r>
              <a:rPr lang="en-US" baseline="0" dirty="0" err="1" smtClean="0"/>
              <a:t>on-premise</a:t>
            </a:r>
            <a:r>
              <a:rPr lang="en-US" baseline="0" dirty="0" smtClean="0"/>
              <a:t> IP Office Contact Center or hosted IP Office Contact Center via Customer Engagement </a:t>
            </a:r>
            <a:r>
              <a:rPr lang="en-US" baseline="0" dirty="0" err="1" smtClean="0"/>
              <a:t>OnAvaya</a:t>
            </a:r>
            <a:r>
              <a:rPr lang="en-US" baseline="0" dirty="0" smtClean="0"/>
              <a:t> Powered by the Google Cloud Platform. In this presentation, we focus on the </a:t>
            </a:r>
            <a:r>
              <a:rPr lang="en-US" baseline="0" dirty="0" err="1" smtClean="0"/>
              <a:t>on-premise</a:t>
            </a:r>
            <a:r>
              <a:rPr lang="en-US" baseline="0" dirty="0" smtClean="0"/>
              <a:t> IP Office Contact Center.</a:t>
            </a:r>
          </a:p>
          <a:p>
            <a:endParaRPr lang="en-US" dirty="0" smtClean="0"/>
          </a:p>
          <a:p>
            <a:r>
              <a:rPr lang="en-US" dirty="0" smtClean="0"/>
              <a:t>IP</a:t>
            </a:r>
            <a:r>
              <a:rPr lang="en-US" baseline="0" dirty="0" smtClean="0"/>
              <a:t> Office is the flagship solution for Small and midsize business scaling to 3000 users across up to </a:t>
            </a:r>
            <a:r>
              <a:rPr lang="en-US" baseline="0" dirty="0" smtClean="0"/>
              <a:t>150 nodes. </a:t>
            </a:r>
            <a:r>
              <a:rPr lang="en-US" baseline="0" dirty="0" smtClean="0"/>
              <a:t>UC and mobility are fundamental, and almost table stakes for any midmarket business, and are delivered as core, included functionality.</a:t>
            </a:r>
          </a:p>
          <a:p>
            <a:r>
              <a:rPr lang="en-US" baseline="0" dirty="0" smtClean="0"/>
              <a:t>Driving your success is a full collaboration suite, fully integrated to IP Office, delivered by a single vendor – Avaya.</a:t>
            </a:r>
          </a:p>
          <a:p>
            <a:r>
              <a:rPr lang="en-US" baseline="0" dirty="0" smtClean="0"/>
              <a:t>When considering new IP solutions, you need to consider infrastructure to support higher bandwidth with VoIP, Power over Ethernet to support IP phones, and of course video. Avaya provides a broad range of Ethernet solutions to suit needs and budget.</a:t>
            </a:r>
          </a:p>
          <a:p>
            <a:r>
              <a:rPr lang="en-US" baseline="0" dirty="0" smtClean="0"/>
              <a:t>Security is top of mind for all business, securing SIP trunks and remote workers is the work of the Avaya Session Border Controllers, that also provides identity engines allowing your staff to bring their personal devices to the work place</a:t>
            </a:r>
          </a:p>
          <a:p>
            <a:r>
              <a:rPr lang="en-US" baseline="0" dirty="0" smtClean="0"/>
              <a:t>Providing you with solutions from a single vendor reduces complexity, and integration risk. </a:t>
            </a:r>
          </a:p>
          <a:p>
            <a:endParaRPr lang="en-US" dirty="0"/>
          </a:p>
        </p:txBody>
      </p:sp>
      <p:sp>
        <p:nvSpPr>
          <p:cNvPr id="4" name="Slide Number Placeholder 3"/>
          <p:cNvSpPr>
            <a:spLocks noGrp="1"/>
          </p:cNvSpPr>
          <p:nvPr>
            <p:ph type="sldNum" sz="quarter" idx="10"/>
          </p:nvPr>
        </p:nvSpPr>
        <p:spPr/>
        <p:txBody>
          <a:bodyPr/>
          <a:lstStyle/>
          <a:p>
            <a:pPr>
              <a:defRPr/>
            </a:pPr>
            <a:fld id="{DF64E002-58A2-476B-A85F-B2760A0B5254}" type="slidenum">
              <a:rPr lang="en-US" smtClean="0"/>
              <a:pPr>
                <a:defRPr/>
              </a:pPr>
              <a:t>2</a:t>
            </a:fld>
            <a:endParaRPr lang="en-US"/>
          </a:p>
        </p:txBody>
      </p:sp>
    </p:spTree>
    <p:extLst>
      <p:ext uri="{BB962C8B-B14F-4D97-AF65-F5344CB8AC3E}">
        <p14:creationId xmlns:p14="http://schemas.microsoft.com/office/powerpoint/2010/main" val="83673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Customer service is vital to a</a:t>
            </a:r>
            <a:r>
              <a:rPr lang="en-US" baseline="0" dirty="0" smtClean="0"/>
              <a:t> business survival, add to that the evolution of </a:t>
            </a:r>
            <a:r>
              <a:rPr lang="en-US" dirty="0" smtClean="0"/>
              <a:t>Customer</a:t>
            </a:r>
            <a:r>
              <a:rPr lang="en-US" baseline="0" dirty="0" smtClean="0"/>
              <a:t> experience, and the different ways they can, and want to do business with you.  A phone call is good, but your customers are seeking other channels to conduct business with you</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mn-ea"/>
                <a:cs typeface="+mn-cs"/>
              </a:rPr>
              <a:t>When customers need to contact a company, they increasingly prefer website portals, email, chat sessions, and even social media rather than voice. Integrating all of these options helps ensure that a business can address their issues using the channel they prefer and in the timeframe they expect. This is key to enhancing customer loyalty.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mn-ea"/>
                <a:cs typeface="+mn-cs"/>
              </a:rPr>
              <a:t>As can be</a:t>
            </a:r>
            <a:r>
              <a:rPr lang="en-US" sz="1100" kern="1200" baseline="0" dirty="0" smtClean="0">
                <a:solidFill>
                  <a:schemeClr val="tx1"/>
                </a:solidFill>
                <a:effectLst/>
                <a:latin typeface="+mn-lt"/>
                <a:ea typeface="+mn-ea"/>
                <a:cs typeface="+mn-cs"/>
              </a:rPr>
              <a:t> seen by the figures, todays millenials don’t have patience for bad service, supporting the channels your customers are now demanding is the way forward</a:t>
            </a:r>
            <a:endParaRPr lang="en-US" sz="11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75023C-003B-4F38-A9D5-FE636285C18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762654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fontScale="70000" lnSpcReduction="20000"/>
          </a:bodyPr>
          <a:lstStyle/>
          <a:p>
            <a:r>
              <a:rPr lang="en-US" sz="1000" b="0" i="0" kern="1200" dirty="0" smtClean="0">
                <a:solidFill>
                  <a:schemeClr val="tx1"/>
                </a:solidFill>
                <a:effectLst/>
                <a:latin typeface="+mn-lt"/>
                <a:ea typeface="+mn-ea"/>
                <a:cs typeface="+mn-cs"/>
              </a:rPr>
              <a:t>In a recent Avaya,</a:t>
            </a:r>
            <a:r>
              <a:rPr lang="en-US" sz="1000" b="0" i="0" kern="1200" baseline="0" dirty="0" smtClean="0">
                <a:solidFill>
                  <a:schemeClr val="tx1"/>
                </a:solidFill>
                <a:effectLst/>
                <a:latin typeface="+mn-lt"/>
                <a:ea typeface="+mn-ea"/>
                <a:cs typeface="+mn-cs"/>
              </a:rPr>
              <a:t> contact center users were asked what the single most important need they have:</a:t>
            </a:r>
            <a:endParaRPr lang="en-US" sz="1000" b="0" i="0" kern="1200" dirty="0" smtClean="0">
              <a:solidFill>
                <a:schemeClr val="tx1"/>
              </a:solidFill>
              <a:effectLst/>
              <a:latin typeface="+mn-lt"/>
              <a:ea typeface="+mn-ea"/>
              <a:cs typeface="+mn-cs"/>
            </a:endParaRPr>
          </a:p>
          <a:p>
            <a:r>
              <a:rPr lang="en-US" sz="1000" b="1" i="0" kern="1200" dirty="0" smtClean="0">
                <a:solidFill>
                  <a:schemeClr val="tx1"/>
                </a:solidFill>
                <a:effectLst/>
                <a:latin typeface="+mn-lt"/>
                <a:ea typeface="+mn-ea"/>
                <a:cs typeface="+mn-cs"/>
              </a:rPr>
              <a:t>Inbound service came out top - </a:t>
            </a:r>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Attracting customers is a top priority for any company, but retaining those customers over the long term is even more critical. It is well known that it costs five to six times as much to get a new customer as it does to keep one, so keeping existing customers happy should be a primary goal for any business. </a:t>
            </a:r>
          </a:p>
          <a:p>
            <a:r>
              <a:rPr lang="en-US" sz="1000" kern="1200" dirty="0" smtClean="0">
                <a:solidFill>
                  <a:schemeClr val="tx1"/>
                </a:solidFill>
                <a:effectLst/>
                <a:latin typeface="+mn-lt"/>
                <a:ea typeface="+mn-ea"/>
                <a:cs typeface="+mn-cs"/>
              </a:rPr>
              <a:t> </a:t>
            </a:r>
          </a:p>
          <a:p>
            <a:r>
              <a:rPr lang="en-US" sz="1000" b="1" i="0" kern="1200" dirty="0" smtClean="0">
                <a:solidFill>
                  <a:schemeClr val="tx1"/>
                </a:solidFill>
                <a:effectLst/>
                <a:latin typeface="+mn-lt"/>
                <a:ea typeface="+mn-ea"/>
                <a:cs typeface="+mn-cs"/>
              </a:rPr>
              <a:t>Inbound sales</a:t>
            </a:r>
            <a:endParaRPr lang="en-US" sz="1000" b="1" i="1"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E-commerce has the built-in advantage of convenience, but online shoppers still want a personalized experience. How to support it:</a:t>
            </a:r>
          </a:p>
          <a:p>
            <a:r>
              <a:rPr lang="en-US" sz="1000" kern="1200" dirty="0" smtClean="0">
                <a:solidFill>
                  <a:schemeClr val="tx1"/>
                </a:solidFill>
                <a:effectLst/>
                <a:latin typeface="+mn-lt"/>
                <a:ea typeface="+mn-ea"/>
                <a:cs typeface="+mn-cs"/>
              </a:rPr>
              <a:t> </a:t>
            </a:r>
          </a:p>
          <a:p>
            <a:r>
              <a:rPr lang="en-US" sz="1000" b="1" i="0" kern="1200" dirty="0" smtClean="0">
                <a:solidFill>
                  <a:schemeClr val="tx1"/>
                </a:solidFill>
                <a:effectLst/>
                <a:latin typeface="+mn-lt"/>
                <a:ea typeface="+mn-ea"/>
                <a:cs typeface="+mn-cs"/>
              </a:rPr>
              <a:t>Outbound sales</a:t>
            </a:r>
            <a:endParaRPr lang="en-US" sz="1000" b="1" i="1"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Outbound campaigns targeting existing customers or new prospects are opportunities to engage customers proactively and make full use of agents' "quiet times’</a:t>
            </a:r>
          </a:p>
          <a:p>
            <a:r>
              <a:rPr lang="en-US" sz="10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4</a:t>
            </a:fld>
            <a:endParaRPr lang="en-US"/>
          </a:p>
        </p:txBody>
      </p:sp>
    </p:spTree>
    <p:extLst>
      <p:ext uri="{BB962C8B-B14F-4D97-AF65-F5344CB8AC3E}">
        <p14:creationId xmlns:p14="http://schemas.microsoft.com/office/powerpoint/2010/main" val="133977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lstStyle/>
          <a:p>
            <a:r>
              <a:rPr lang="en-US" dirty="0" smtClean="0"/>
              <a:t>Every</a:t>
            </a:r>
            <a:r>
              <a:rPr lang="en-US" baseline="0" dirty="0" smtClean="0"/>
              <a:t> contact center has challenges, and we have picked out just some. </a:t>
            </a:r>
          </a:p>
          <a:p>
            <a:r>
              <a:rPr lang="en-US" baseline="0" dirty="0" smtClean="0"/>
              <a:t>Your customers want to communicate, and conduct business with you on their terms, and that extends beyond a simple phone call. Incorporating other channels into your contact center ensures you are meeting those demands, in a timely fashion. </a:t>
            </a:r>
          </a:p>
          <a:p>
            <a:r>
              <a:rPr lang="en-US" baseline="0" dirty="0" smtClean="0"/>
              <a:t>The worst experience you can give to a customer is transferring them around the business, and each time having to repeat information! You need to employ technology that will eliminate transfers, and if you do need to transfer, making sure the customers information is taken with that call</a:t>
            </a:r>
          </a:p>
          <a:p>
            <a:r>
              <a:rPr lang="en-US" baseline="0" dirty="0" smtClean="0"/>
              <a:t>Its difficult to deal with:</a:t>
            </a:r>
          </a:p>
          <a:p>
            <a:r>
              <a:rPr lang="en-US" baseline="0" dirty="0" smtClean="0"/>
              <a:t>“I had to wait a long time to be answered”</a:t>
            </a:r>
          </a:p>
          <a:p>
            <a:r>
              <a:rPr lang="en-US" baseline="0" dirty="0" smtClean="0"/>
              <a:t>“Spent way too long on hold”</a:t>
            </a:r>
          </a:p>
          <a:p>
            <a:r>
              <a:rPr lang="en-US" baseline="0" dirty="0" smtClean="0"/>
              <a:t>“The agent was rude”</a:t>
            </a:r>
          </a:p>
          <a:p>
            <a:r>
              <a:rPr lang="en-US" baseline="0" dirty="0" smtClean="0"/>
              <a:t>You need to be able to accurately measure and get statistics so adjustments can be made with staffing and routing of calls. Measuring agent performance and recording calls, enables you manage agent to customer performance</a:t>
            </a:r>
          </a:p>
          <a:p>
            <a:r>
              <a:rPr lang="en-US" baseline="0" dirty="0" smtClean="0"/>
              <a:t>Agents of course are always busy, however, during the quiet times what are agents doing? You could use this ‘slack’ time to increaser revenue with agents making outbound calls – automatically</a:t>
            </a:r>
          </a:p>
          <a:p>
            <a:r>
              <a:rPr lang="en-US" baseline="0" dirty="0" smtClean="0"/>
              <a:t>At peak times, its all too easy for customers to give-up and call later – or worse, call a competitor. During peak times, if agents are not available, you provide alternatives to keep the customer holding, leave a message for call back, or complete an agent less transaction </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5</a:t>
            </a:fld>
            <a:endParaRPr lang="en-US"/>
          </a:p>
        </p:txBody>
      </p:sp>
    </p:spTree>
    <p:extLst>
      <p:ext uri="{BB962C8B-B14F-4D97-AF65-F5344CB8AC3E}">
        <p14:creationId xmlns:p14="http://schemas.microsoft.com/office/powerpoint/2010/main" val="126833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lstStyle/>
          <a:p>
            <a:r>
              <a:rPr lang="en-US" dirty="0" smtClean="0"/>
              <a:t>We’ll show you how</a:t>
            </a:r>
            <a:r>
              <a:rPr lang="en-US" baseline="0" dirty="0" smtClean="0"/>
              <a:t>, with IP Office Contact Center, these challenges can be resolved. IP Office contact center is targeted for customers with up to 3000 employees and between 5 to </a:t>
            </a:r>
            <a:r>
              <a:rPr lang="en-US" baseline="0" dirty="0" smtClean="0"/>
              <a:t>250 </a:t>
            </a:r>
            <a:r>
              <a:rPr lang="en-US" baseline="0" dirty="0" smtClean="0"/>
              <a:t>agents.</a:t>
            </a:r>
          </a:p>
          <a:p>
            <a:r>
              <a:rPr lang="en-US" baseline="0" dirty="0" smtClean="0"/>
              <a:t>This solution is at home at a single office or across the connected IP Office enterprise, spreading agents to allow longer operating hours for your customers. Being flexible by employing home agents, maximizes talent attainment and improves agent morale and reduces turnover, which as you know, agents are the highest expense in a contact center. The solution is a single server at one location, meaning your IT staff can centrally manage the entire IP Office system and the contact center. Supervisors can make changes on the fly no matter where the agents are located.</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6</a:t>
            </a:fld>
            <a:endParaRPr lang="en-US"/>
          </a:p>
        </p:txBody>
      </p:sp>
    </p:spTree>
    <p:extLst>
      <p:ext uri="{BB962C8B-B14F-4D97-AF65-F5344CB8AC3E}">
        <p14:creationId xmlns:p14="http://schemas.microsoft.com/office/powerpoint/2010/main" val="330336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Your customers demand</a:t>
            </a:r>
            <a:r>
              <a:rPr lang="en-US" sz="1100" kern="1200" baseline="0" dirty="0" smtClean="0">
                <a:solidFill>
                  <a:schemeClr val="tx1"/>
                </a:solidFill>
                <a:effectLst/>
                <a:latin typeface="+mn-lt"/>
                <a:ea typeface="+mn-ea"/>
                <a:cs typeface="+mn-cs"/>
              </a:rPr>
              <a:t> flexibility  - the </a:t>
            </a:r>
            <a:r>
              <a:rPr lang="en-US" sz="1100" b="1" kern="1200" baseline="0" dirty="0" smtClean="0">
                <a:solidFill>
                  <a:schemeClr val="tx1"/>
                </a:solidFill>
                <a:effectLst/>
                <a:latin typeface="+mn-lt"/>
                <a:ea typeface="+mn-ea"/>
                <a:cs typeface="+mn-cs"/>
              </a:rPr>
              <a:t>multichannel</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Avaya IP Office Contact Center supports voice, email, and Web chat channels for optimal accessibility</a:t>
            </a:r>
          </a:p>
          <a:p>
            <a:r>
              <a:rPr lang="en-US" sz="1100" kern="1200" dirty="0" smtClean="0">
                <a:solidFill>
                  <a:schemeClr val="tx1"/>
                </a:solidFill>
                <a:effectLst/>
                <a:latin typeface="+mn-lt"/>
                <a:ea typeface="+mn-ea"/>
                <a:cs typeface="+mn-cs"/>
              </a:rPr>
              <a:t> </a:t>
            </a:r>
          </a:p>
          <a:p>
            <a:r>
              <a:rPr lang="en-US" sz="1100" b="1" kern="1200" dirty="0" smtClean="0">
                <a:solidFill>
                  <a:schemeClr val="tx1"/>
                </a:solidFill>
                <a:effectLst/>
                <a:latin typeface="+mn-lt"/>
                <a:ea typeface="+mn-ea"/>
                <a:cs typeface="+mn-cs"/>
              </a:rPr>
              <a:t>Skills based routing </a:t>
            </a:r>
            <a:r>
              <a:rPr lang="en-US" sz="1100" kern="1200" dirty="0" smtClean="0">
                <a:solidFill>
                  <a:schemeClr val="tx1"/>
                </a:solidFill>
                <a:effectLst/>
                <a:latin typeface="+mn-lt"/>
                <a:ea typeface="+mn-ea"/>
                <a:cs typeface="+mn-cs"/>
              </a:rPr>
              <a:t>makes</a:t>
            </a:r>
            <a:r>
              <a:rPr lang="en-US" sz="1100" kern="1200" baseline="0" dirty="0" smtClean="0">
                <a:solidFill>
                  <a:schemeClr val="tx1"/>
                </a:solidFill>
                <a:effectLst/>
                <a:latin typeface="+mn-lt"/>
                <a:ea typeface="+mn-ea"/>
                <a:cs typeface="+mn-cs"/>
              </a:rPr>
              <a:t> sure your customers and prospects are routed to the most appropriate agent or resource </a:t>
            </a:r>
            <a:endParaRPr lang="en-US" sz="1100" kern="1200" dirty="0" smtClean="0">
              <a:solidFill>
                <a:schemeClr val="tx1"/>
              </a:solidFill>
              <a:effectLst/>
              <a:latin typeface="+mn-lt"/>
              <a:ea typeface="+mn-ea"/>
              <a:cs typeface="+mn-cs"/>
            </a:endParaRPr>
          </a:p>
          <a:p>
            <a:pPr lvl="0" fontAlgn="base"/>
            <a:r>
              <a:rPr lang="en-US" sz="1100" u="none" strike="noStrike" kern="1200" dirty="0" smtClean="0">
                <a:solidFill>
                  <a:schemeClr val="tx1"/>
                </a:solidFill>
                <a:effectLst/>
                <a:latin typeface="+mn-lt"/>
                <a:ea typeface="+mn-ea"/>
                <a:cs typeface="+mn-cs"/>
              </a:rPr>
              <a:t>Supervisors have complete visibility and control of the contact center with </a:t>
            </a:r>
            <a:r>
              <a:rPr lang="en-US" sz="1100" b="1" u="none" strike="noStrike" kern="1200" dirty="0" smtClean="0">
                <a:solidFill>
                  <a:schemeClr val="tx1"/>
                </a:solidFill>
                <a:effectLst/>
                <a:latin typeface="+mn-lt"/>
                <a:ea typeface="+mn-ea"/>
                <a:cs typeface="+mn-cs"/>
              </a:rPr>
              <a:t>Call</a:t>
            </a:r>
            <a:r>
              <a:rPr lang="en-US" sz="1100" b="1" u="none" strike="noStrike" kern="1200" baseline="0" dirty="0" smtClean="0">
                <a:solidFill>
                  <a:schemeClr val="tx1"/>
                </a:solidFill>
                <a:effectLst/>
                <a:latin typeface="+mn-lt"/>
                <a:ea typeface="+mn-ea"/>
                <a:cs typeface="+mn-cs"/>
              </a:rPr>
              <a:t> Reporting and recording </a:t>
            </a:r>
            <a:r>
              <a:rPr lang="en-US" sz="1100" u="none" strike="noStrike" kern="1200" dirty="0" smtClean="0">
                <a:solidFill>
                  <a:schemeClr val="tx1"/>
                </a:solidFill>
                <a:effectLst/>
                <a:latin typeface="+mn-lt"/>
                <a:ea typeface="+mn-ea"/>
                <a:cs typeface="+mn-cs"/>
              </a:rPr>
              <a:t>— comprehensive</a:t>
            </a:r>
            <a:r>
              <a:rPr lang="en-US" sz="1100" u="none" strike="noStrike" kern="1200" baseline="0" dirty="0" smtClean="0">
                <a:solidFill>
                  <a:schemeClr val="tx1"/>
                </a:solidFill>
                <a:effectLst/>
                <a:latin typeface="+mn-lt"/>
                <a:ea typeface="+mn-ea"/>
                <a:cs typeface="+mn-cs"/>
              </a:rPr>
              <a:t> reports can highlight the good – and not so good, so you can adjust according to season, time of day </a:t>
            </a:r>
            <a:r>
              <a:rPr lang="en-US" sz="1100" u="none" strike="noStrike" kern="1200" baseline="0" dirty="0" err="1" smtClean="0">
                <a:solidFill>
                  <a:schemeClr val="tx1"/>
                </a:solidFill>
                <a:effectLst/>
                <a:latin typeface="+mn-lt"/>
                <a:ea typeface="+mn-ea"/>
                <a:cs typeface="+mn-cs"/>
              </a:rPr>
              <a:t>etc</a:t>
            </a:r>
            <a:endParaRPr lang="en-US" sz="1100" kern="1200" dirty="0" smtClean="0">
              <a:solidFill>
                <a:schemeClr val="tx1"/>
              </a:solidFill>
              <a:effectLst/>
              <a:latin typeface="+mn-lt"/>
              <a:ea typeface="+mn-ea"/>
              <a:cs typeface="+mn-cs"/>
            </a:endParaRPr>
          </a:p>
          <a:p>
            <a:r>
              <a:rPr lang="en-US" b="1" dirty="0" smtClean="0"/>
              <a:t>Outbound dialing – </a:t>
            </a:r>
            <a:r>
              <a:rPr lang="en-US" b="0" dirty="0" smtClean="0"/>
              <a:t>improve sales</a:t>
            </a:r>
            <a:r>
              <a:rPr lang="en-US" b="0" baseline="0" dirty="0" smtClean="0"/>
              <a:t> revenue, upsell opportunities and o</a:t>
            </a:r>
            <a:r>
              <a:rPr lang="en-US" b="0" dirty="0" smtClean="0"/>
              <a:t>ptimize agent productivity,</a:t>
            </a:r>
            <a:r>
              <a:rPr lang="en-US" b="0" baseline="0" dirty="0" smtClean="0"/>
              <a:t> by automatically make outbound calls to existing customer or new prospects</a:t>
            </a:r>
          </a:p>
          <a:p>
            <a:endParaRPr lang="en-US" b="0" baseline="0" dirty="0" smtClean="0"/>
          </a:p>
          <a:p>
            <a:r>
              <a:rPr lang="en-US" b="1" baseline="0" dirty="0" smtClean="0"/>
              <a:t>Real time reports </a:t>
            </a:r>
            <a:r>
              <a:rPr lang="en-US" b="0" baseline="0" dirty="0" smtClean="0"/>
              <a:t>give up to the second information on what is happening now. Supervisors can react quickly, such as moving agents between groups, logging agents on who have been ‘wrap-up’ for too long, even change the call routing. Each agent also has a ‘wallboard; so they can see calls waiting, how long, answered and receive other text messages from the supervisor</a:t>
            </a:r>
          </a:p>
          <a:p>
            <a:pPr lvl="0" fontAlgn="base"/>
            <a:r>
              <a:rPr lang="en-US" sz="1100" b="1" u="none" strike="noStrike" kern="1200" dirty="0" smtClean="0">
                <a:solidFill>
                  <a:schemeClr val="tx1"/>
                </a:solidFill>
                <a:effectLst/>
                <a:latin typeface="+mn-lt"/>
                <a:ea typeface="+mn-ea"/>
                <a:cs typeface="+mn-cs"/>
              </a:rPr>
              <a:t>IVR :</a:t>
            </a:r>
            <a:r>
              <a:rPr lang="en-US" sz="1100" u="none" strike="noStrike" kern="1200" dirty="0" smtClean="0">
                <a:solidFill>
                  <a:schemeClr val="tx1"/>
                </a:solidFill>
                <a:effectLst/>
                <a:latin typeface="+mn-lt"/>
                <a:ea typeface="+mn-ea"/>
                <a:cs typeface="+mn-cs"/>
              </a:rPr>
              <a:t> Self-service solutions are packaged with the included IVR—giving agents more time to deal with live voice calls and reducing wait times. </a:t>
            </a:r>
          </a:p>
          <a:p>
            <a:r>
              <a:rPr lang="en-US" sz="1100" kern="1200" dirty="0" smtClean="0">
                <a:solidFill>
                  <a:schemeClr val="tx1"/>
                </a:solidFill>
                <a:effectLst/>
                <a:latin typeface="+mn-lt"/>
                <a:ea typeface="+mn-ea"/>
                <a:cs typeface="+mn-cs"/>
              </a:rPr>
              <a:t> </a:t>
            </a:r>
          </a:p>
          <a:p>
            <a:endParaRPr lang="en-US" b="0" baseline="0" dirty="0" smtClean="0"/>
          </a:p>
        </p:txBody>
      </p:sp>
      <p:sp>
        <p:nvSpPr>
          <p:cNvPr id="4" name="Slide Number Placeholder 3"/>
          <p:cNvSpPr>
            <a:spLocks noGrp="1"/>
          </p:cNvSpPr>
          <p:nvPr>
            <p:ph type="sldNum" sz="quarter" idx="10"/>
          </p:nvPr>
        </p:nvSpPr>
        <p:spPr/>
        <p:txBody>
          <a:bodyPr/>
          <a:lstStyle/>
          <a:p>
            <a:fld id="{4BA92C5E-BF34-4775-B657-4ADF2F3104CA}" type="slidenum">
              <a:rPr lang="en-US" smtClean="0"/>
              <a:pPr/>
              <a:t>7</a:t>
            </a:fld>
            <a:endParaRPr lang="en-US"/>
          </a:p>
        </p:txBody>
      </p:sp>
    </p:spTree>
    <p:extLst>
      <p:ext uri="{BB962C8B-B14F-4D97-AF65-F5344CB8AC3E}">
        <p14:creationId xmlns:p14="http://schemas.microsoft.com/office/powerpoint/2010/main" val="273504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lstStyle/>
          <a:p>
            <a:r>
              <a:rPr lang="en-US" dirty="0" smtClean="0"/>
              <a:t>IP Office 9.1.2 </a:t>
            </a:r>
            <a:r>
              <a:rPr lang="en-US" dirty="0" smtClean="0"/>
              <a:t>FP Generally</a:t>
            </a:r>
            <a:r>
              <a:rPr lang="en-US" baseline="0" dirty="0" smtClean="0"/>
              <a:t> </a:t>
            </a:r>
            <a:r>
              <a:rPr lang="en-US" baseline="0" dirty="0" smtClean="0"/>
              <a:t>Available as of </a:t>
            </a:r>
            <a:r>
              <a:rPr lang="en-US" baseline="0" dirty="0" smtClean="0"/>
              <a:t>Aug 3, 2015</a:t>
            </a:r>
            <a:endParaRPr lang="en-US" baseline="0" dirty="0" smtClean="0"/>
          </a:p>
          <a:p>
            <a:r>
              <a:rPr lang="en-US" baseline="0" dirty="0" smtClean="0"/>
              <a:t>Now customers can take advantage of enhanced flexibility with availability as a thin client. Browser-based and OPEX deployments are available through Customer Engagement </a:t>
            </a:r>
            <a:r>
              <a:rPr lang="en-US" baseline="0" dirty="0" err="1" smtClean="0"/>
              <a:t>OnAvaya</a:t>
            </a:r>
            <a:r>
              <a:rPr lang="en-US" baseline="0" dirty="0" smtClean="0"/>
              <a:t> Powered by Google Cloud Platform through which companies can enable agents and supervisors to work from home or remotely via a browser-based contact center application</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4BA92C5E-BF34-4775-B657-4ADF2F3104CA}" type="slidenum">
              <a:rPr lang="en-US" smtClean="0"/>
              <a:pPr/>
              <a:t>8</a:t>
            </a:fld>
            <a:endParaRPr lang="en-US"/>
          </a:p>
        </p:txBody>
      </p:sp>
    </p:spTree>
    <p:extLst>
      <p:ext uri="{BB962C8B-B14F-4D97-AF65-F5344CB8AC3E}">
        <p14:creationId xmlns:p14="http://schemas.microsoft.com/office/powerpoint/2010/main" val="330336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lstStyle/>
          <a:p>
            <a:r>
              <a:rPr lang="en-US" baseline="0" dirty="0" smtClean="0"/>
              <a:t>Chart that outlines capacity and capability comparisons between IPOCC (CPE deployment) and Customer Engagement </a:t>
            </a:r>
            <a:r>
              <a:rPr lang="en-US" baseline="0" dirty="0" err="1" smtClean="0"/>
              <a:t>OnAvaya</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4BA92C5E-BF34-4775-B657-4ADF2F3104CA}" type="slidenum">
              <a:rPr lang="en-US" smtClean="0"/>
              <a:pPr/>
              <a:t>9</a:t>
            </a:fld>
            <a:endParaRPr lang="en-US"/>
          </a:p>
        </p:txBody>
      </p:sp>
    </p:spTree>
    <p:extLst>
      <p:ext uri="{BB962C8B-B14F-4D97-AF65-F5344CB8AC3E}">
        <p14:creationId xmlns:p14="http://schemas.microsoft.com/office/powerpoint/2010/main" val="3303361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p:cNvSpPr/>
          <p:nvPr/>
        </p:nvSpPr>
        <p:spPr bwMode="white">
          <a:xfrm>
            <a:off x="0" y="3170238"/>
            <a:ext cx="9144000" cy="2925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42"/>
          <p:cNvSpPr>
            <a:spLocks noChangeArrowheads="1"/>
          </p:cNvSpPr>
          <p:nvPr/>
        </p:nvSpPr>
        <p:spPr bwMode="invGray">
          <a:xfrm flipH="1">
            <a:off x="0" y="-6350"/>
            <a:ext cx="9144000" cy="365125"/>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fontAlgn="auto">
              <a:spcBef>
                <a:spcPts val="0"/>
              </a:spcBef>
              <a:spcAft>
                <a:spcPts val="0"/>
              </a:spcAft>
              <a:defRPr/>
            </a:pPr>
            <a:endParaRPr lang="en-US"/>
          </a:p>
        </p:txBody>
      </p:sp>
      <p:grpSp>
        <p:nvGrpSpPr>
          <p:cNvPr id="7" name="Group 97"/>
          <p:cNvGrpSpPr>
            <a:grpSpLocks/>
          </p:cNvGrpSpPr>
          <p:nvPr/>
        </p:nvGrpSpPr>
        <p:grpSpPr bwMode="auto">
          <a:xfrm>
            <a:off x="2324100" y="-6350"/>
            <a:ext cx="6821488" cy="365125"/>
            <a:chOff x="3784600" y="0"/>
            <a:chExt cx="5359400" cy="281857"/>
          </a:xfrm>
        </p:grpSpPr>
        <p:sp>
          <p:nvSpPr>
            <p:cNvPr id="8" name="Rectangle 496"/>
            <p:cNvSpPr>
              <a:spLocks noChangeArrowheads="1"/>
            </p:cNvSpPr>
            <p:nvPr/>
          </p:nvSpPr>
          <p:spPr bwMode="invGray">
            <a:xfrm>
              <a:off x="4100153" y="0"/>
              <a:ext cx="305574" cy="274504"/>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p>
          </p:txBody>
        </p:sp>
        <p:sp>
          <p:nvSpPr>
            <p:cNvPr id="9" name="Rectangle 497"/>
            <p:cNvSpPr>
              <a:spLocks noChangeArrowheads="1"/>
            </p:cNvSpPr>
            <p:nvPr/>
          </p:nvSpPr>
          <p:spPr bwMode="invGray">
            <a:xfrm>
              <a:off x="3784600" y="0"/>
              <a:ext cx="304327" cy="274504"/>
            </a:xfrm>
            <a:prstGeom prst="rect">
              <a:avLst/>
            </a:prstGeom>
            <a:solidFill>
              <a:srgbClr val="D10811">
                <a:alpha val="59999"/>
              </a:srgbClr>
            </a:solidFill>
            <a:ln w="9525">
              <a:noFill/>
              <a:miter lim="800000"/>
              <a:headEnd/>
              <a:tailEnd/>
            </a:ln>
          </p:spPr>
          <p:txBody>
            <a:bodyPr wrap="none" anchor="ctr"/>
            <a:lstStyle/>
            <a:p>
              <a:pPr fontAlgn="auto">
                <a:spcBef>
                  <a:spcPts val="0"/>
                </a:spcBef>
                <a:spcAft>
                  <a:spcPts val="0"/>
                </a:spcAft>
                <a:defRPr/>
              </a:pPr>
              <a:endParaRPr lang="en-US"/>
            </a:p>
          </p:txBody>
        </p:sp>
        <p:sp>
          <p:nvSpPr>
            <p:cNvPr id="10" name="Rectangle 498"/>
            <p:cNvSpPr>
              <a:spLocks noChangeArrowheads="1"/>
            </p:cNvSpPr>
            <p:nvPr/>
          </p:nvSpPr>
          <p:spPr bwMode="invGray">
            <a:xfrm>
              <a:off x="8519131" y="0"/>
              <a:ext cx="624869" cy="278181"/>
            </a:xfrm>
            <a:prstGeom prst="rect">
              <a:avLst/>
            </a:prstGeom>
            <a:solidFill>
              <a:srgbClr val="D10811">
                <a:alpha val="45882"/>
              </a:srgbClr>
            </a:solidFill>
            <a:ln w="9525" algn="ctr">
              <a:noFill/>
              <a:miter lim="800000"/>
              <a:headEnd/>
              <a:tailEnd/>
            </a:ln>
          </p:spPr>
          <p:txBody>
            <a:bodyPr wrap="none" anchor="ctr"/>
            <a:lstStyle/>
            <a:p>
              <a:pPr fontAlgn="auto">
                <a:spcBef>
                  <a:spcPts val="0"/>
                </a:spcBef>
                <a:spcAft>
                  <a:spcPts val="0"/>
                </a:spcAft>
                <a:defRPr/>
              </a:pPr>
              <a:endParaRPr lang="en-US"/>
            </a:p>
          </p:txBody>
        </p:sp>
        <p:sp>
          <p:nvSpPr>
            <p:cNvPr id="11" name="Rectangle 499"/>
            <p:cNvSpPr>
              <a:spLocks noChangeArrowheads="1"/>
            </p:cNvSpPr>
            <p:nvPr/>
          </p:nvSpPr>
          <p:spPr bwMode="invGray">
            <a:xfrm>
              <a:off x="7875554" y="0"/>
              <a:ext cx="304327" cy="274504"/>
            </a:xfrm>
            <a:prstGeom prst="rect">
              <a:avLst/>
            </a:prstGeom>
            <a:solidFill>
              <a:srgbClr val="D10811">
                <a:alpha val="79999"/>
              </a:srgbClr>
            </a:solidFill>
            <a:ln w="9525" algn="ctr">
              <a:noFill/>
              <a:miter lim="800000"/>
              <a:headEnd/>
              <a:tailEnd/>
            </a:ln>
          </p:spPr>
          <p:txBody>
            <a:bodyPr wrap="none" anchor="ctr"/>
            <a:lstStyle/>
            <a:p>
              <a:pPr fontAlgn="auto">
                <a:spcBef>
                  <a:spcPts val="0"/>
                </a:spcBef>
                <a:spcAft>
                  <a:spcPts val="0"/>
                </a:spcAft>
                <a:defRPr/>
              </a:pPr>
              <a:endParaRPr lang="en-US"/>
            </a:p>
          </p:txBody>
        </p:sp>
        <p:sp>
          <p:nvSpPr>
            <p:cNvPr id="12" name="Rectangle 500"/>
            <p:cNvSpPr>
              <a:spLocks noChangeArrowheads="1"/>
            </p:cNvSpPr>
            <p:nvPr/>
          </p:nvSpPr>
          <p:spPr bwMode="invGray">
            <a:xfrm>
              <a:off x="5677914" y="0"/>
              <a:ext cx="305575" cy="274504"/>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p>
          </p:txBody>
        </p:sp>
        <p:sp>
          <p:nvSpPr>
            <p:cNvPr id="13" name="Rectangle 501"/>
            <p:cNvSpPr>
              <a:spLocks noChangeArrowheads="1"/>
            </p:cNvSpPr>
            <p:nvPr/>
          </p:nvSpPr>
          <p:spPr bwMode="invGray">
            <a:xfrm>
              <a:off x="5362362" y="0"/>
              <a:ext cx="305574" cy="274504"/>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p>
          </p:txBody>
        </p:sp>
        <p:sp>
          <p:nvSpPr>
            <p:cNvPr id="14" name="Rectangle 602"/>
            <p:cNvSpPr>
              <a:spLocks noChangeArrowheads="1"/>
            </p:cNvSpPr>
            <p:nvPr/>
          </p:nvSpPr>
          <p:spPr bwMode="invGray">
            <a:xfrm>
              <a:off x="6962573" y="0"/>
              <a:ext cx="922959" cy="281857"/>
            </a:xfrm>
            <a:prstGeom prst="rect">
              <a:avLst/>
            </a:prstGeom>
            <a:solidFill>
              <a:srgbClr val="D10811"/>
            </a:solidFill>
            <a:ln w="9525">
              <a:noFill/>
              <a:miter lim="800000"/>
              <a:headEnd/>
              <a:tailEnd/>
            </a:ln>
          </p:spPr>
          <p:txBody>
            <a:bodyPr wrap="none" anchor="ctr"/>
            <a:lstStyle/>
            <a:p>
              <a:pPr fontAlgn="auto">
                <a:spcBef>
                  <a:spcPts val="0"/>
                </a:spcBef>
                <a:spcAft>
                  <a:spcPts val="0"/>
                </a:spcAft>
                <a:defRPr/>
              </a:pPr>
              <a:endParaRPr lang="en-US"/>
            </a:p>
          </p:txBody>
        </p:sp>
        <p:sp>
          <p:nvSpPr>
            <p:cNvPr id="15" name="Rectangle 609"/>
            <p:cNvSpPr>
              <a:spLocks noChangeArrowheads="1"/>
            </p:cNvSpPr>
            <p:nvPr/>
          </p:nvSpPr>
          <p:spPr bwMode="invGray">
            <a:xfrm>
              <a:off x="6166833" y="0"/>
              <a:ext cx="305575" cy="274504"/>
            </a:xfrm>
            <a:prstGeom prst="rect">
              <a:avLst/>
            </a:prstGeom>
            <a:solidFill>
              <a:srgbClr val="D10811">
                <a:alpha val="38039"/>
              </a:srgbClr>
            </a:solidFill>
            <a:ln w="9525">
              <a:noFill/>
              <a:miter lim="800000"/>
              <a:headEnd/>
              <a:tailEnd/>
            </a:ln>
          </p:spPr>
          <p:txBody>
            <a:bodyPr wrap="none" anchor="ctr"/>
            <a:lstStyle/>
            <a:p>
              <a:pPr fontAlgn="auto">
                <a:spcBef>
                  <a:spcPts val="0"/>
                </a:spcBef>
                <a:spcAft>
                  <a:spcPts val="0"/>
                </a:spcAft>
                <a:defRPr/>
              </a:pPr>
              <a:endParaRPr lang="en-US"/>
            </a:p>
          </p:txBody>
        </p:sp>
      </p:grpSp>
      <p:grpSp>
        <p:nvGrpSpPr>
          <p:cNvPr id="16" name="Group 97"/>
          <p:cNvGrpSpPr>
            <a:grpSpLocks/>
          </p:cNvGrpSpPr>
          <p:nvPr/>
        </p:nvGrpSpPr>
        <p:grpSpPr bwMode="auto">
          <a:xfrm>
            <a:off x="2322513" y="-6350"/>
            <a:ext cx="6821487" cy="352425"/>
            <a:chOff x="3784600" y="0"/>
            <a:chExt cx="5359400" cy="276868"/>
          </a:xfrm>
        </p:grpSpPr>
        <p:sp>
          <p:nvSpPr>
            <p:cNvPr id="17" name="Rectangle 496"/>
            <p:cNvSpPr>
              <a:spLocks noChangeArrowheads="1"/>
            </p:cNvSpPr>
            <p:nvPr/>
          </p:nvSpPr>
          <p:spPr bwMode="invGray">
            <a:xfrm>
              <a:off x="4100152" y="0"/>
              <a:ext cx="305575" cy="274374"/>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p>
          </p:txBody>
        </p:sp>
        <p:sp>
          <p:nvSpPr>
            <p:cNvPr id="18"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fontAlgn="auto">
                <a:spcBef>
                  <a:spcPts val="0"/>
                </a:spcBef>
                <a:spcAft>
                  <a:spcPts val="0"/>
                </a:spcAft>
                <a:defRPr/>
              </a:pPr>
              <a:endParaRPr lang="en-US"/>
            </a:p>
          </p:txBody>
        </p:sp>
        <p:sp>
          <p:nvSpPr>
            <p:cNvPr id="19" name="Rectangle 498"/>
            <p:cNvSpPr>
              <a:spLocks noChangeArrowheads="1"/>
            </p:cNvSpPr>
            <p:nvPr/>
          </p:nvSpPr>
          <p:spPr bwMode="invGray">
            <a:xfrm>
              <a:off x="8519132" y="0"/>
              <a:ext cx="624868" cy="276868"/>
            </a:xfrm>
            <a:prstGeom prst="rect">
              <a:avLst/>
            </a:prstGeom>
            <a:solidFill>
              <a:srgbClr val="D10811">
                <a:alpha val="45882"/>
              </a:srgbClr>
            </a:solidFill>
            <a:ln w="9525" algn="ctr">
              <a:noFill/>
              <a:miter lim="800000"/>
              <a:headEnd/>
              <a:tailEnd/>
            </a:ln>
          </p:spPr>
          <p:txBody>
            <a:bodyPr wrap="none" anchor="ctr"/>
            <a:lstStyle/>
            <a:p>
              <a:pPr fontAlgn="auto">
                <a:spcBef>
                  <a:spcPts val="0"/>
                </a:spcBef>
                <a:spcAft>
                  <a:spcPts val="0"/>
                </a:spcAft>
                <a:defRPr/>
              </a:pPr>
              <a:endParaRPr lang="en-US"/>
            </a:p>
          </p:txBody>
        </p:sp>
        <p:sp>
          <p:nvSpPr>
            <p:cNvPr id="20" name="Rectangle 499"/>
            <p:cNvSpPr>
              <a:spLocks noChangeArrowheads="1"/>
            </p:cNvSpPr>
            <p:nvPr/>
          </p:nvSpPr>
          <p:spPr bwMode="invGray">
            <a:xfrm>
              <a:off x="7875555" y="0"/>
              <a:ext cx="304327" cy="274374"/>
            </a:xfrm>
            <a:prstGeom prst="rect">
              <a:avLst/>
            </a:prstGeom>
            <a:solidFill>
              <a:srgbClr val="D10811">
                <a:alpha val="79999"/>
              </a:srgbClr>
            </a:solidFill>
            <a:ln w="9525" algn="ctr">
              <a:noFill/>
              <a:miter lim="800000"/>
              <a:headEnd/>
              <a:tailEnd/>
            </a:ln>
          </p:spPr>
          <p:txBody>
            <a:bodyPr wrap="none" anchor="ctr"/>
            <a:lstStyle/>
            <a:p>
              <a:pPr fontAlgn="auto">
                <a:spcBef>
                  <a:spcPts val="0"/>
                </a:spcBef>
                <a:spcAft>
                  <a:spcPts val="0"/>
                </a:spcAft>
                <a:defRPr/>
              </a:pPr>
              <a:endParaRPr lang="en-US"/>
            </a:p>
          </p:txBody>
        </p:sp>
        <p:sp>
          <p:nvSpPr>
            <p:cNvPr id="21" name="Rectangle 500"/>
            <p:cNvSpPr>
              <a:spLocks noChangeArrowheads="1"/>
            </p:cNvSpPr>
            <p:nvPr/>
          </p:nvSpPr>
          <p:spPr bwMode="invGray">
            <a:xfrm>
              <a:off x="5677914" y="0"/>
              <a:ext cx="305574" cy="274374"/>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p>
          </p:txBody>
        </p:sp>
        <p:sp>
          <p:nvSpPr>
            <p:cNvPr id="22" name="Rectangle 501"/>
            <p:cNvSpPr>
              <a:spLocks noChangeArrowheads="1"/>
            </p:cNvSpPr>
            <p:nvPr/>
          </p:nvSpPr>
          <p:spPr bwMode="invGray">
            <a:xfrm>
              <a:off x="5362361" y="0"/>
              <a:ext cx="305575" cy="274374"/>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p>
          </p:txBody>
        </p:sp>
        <p:sp>
          <p:nvSpPr>
            <p:cNvPr id="23" name="Rectangle 609"/>
            <p:cNvSpPr>
              <a:spLocks noChangeArrowheads="1"/>
            </p:cNvSpPr>
            <p:nvPr/>
          </p:nvSpPr>
          <p:spPr bwMode="invGray">
            <a:xfrm>
              <a:off x="6166833" y="0"/>
              <a:ext cx="305574" cy="274374"/>
            </a:xfrm>
            <a:prstGeom prst="rect">
              <a:avLst/>
            </a:prstGeom>
            <a:solidFill>
              <a:srgbClr val="D10811">
                <a:alpha val="38039"/>
              </a:srgbClr>
            </a:solidFill>
            <a:ln w="9525">
              <a:noFill/>
              <a:miter lim="800000"/>
              <a:headEnd/>
              <a:tailEnd/>
            </a:ln>
          </p:spPr>
          <p:txBody>
            <a:bodyPr wrap="none" anchor="ctr"/>
            <a:lstStyle/>
            <a:p>
              <a:pPr fontAlgn="auto">
                <a:spcBef>
                  <a:spcPts val="0"/>
                </a:spcBef>
                <a:spcAft>
                  <a:spcPts val="0"/>
                </a:spcAft>
                <a:defRPr/>
              </a:pPr>
              <a:endParaRPr lang="en-US"/>
            </a:p>
          </p:txBody>
        </p:sp>
      </p:grpSp>
      <p:cxnSp>
        <p:nvCxnSpPr>
          <p:cNvPr id="24" name="Straight Connector 23"/>
          <p:cNvCxnSpPr/>
          <p:nvPr/>
        </p:nvCxnSpPr>
        <p:spPr bwMode="ltGray">
          <a:xfrm>
            <a:off x="0" y="3171825"/>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ltGray">
          <a:xfrm>
            <a:off x="0" y="6100763"/>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682496" y="3429000"/>
            <a:ext cx="6089904" cy="1365504"/>
          </a:xfrm>
        </p:spPr>
        <p:txBody>
          <a:bodyPr>
            <a:noAutofit/>
          </a:bodyPr>
          <a:lstStyle/>
          <a:p>
            <a:r>
              <a:rPr lang="en-US" smtClean="0"/>
              <a:t>Click to edit Master title style</a:t>
            </a:r>
            <a:endParaRPr lang="en-US"/>
          </a:p>
        </p:txBody>
      </p:sp>
      <p:sp>
        <p:nvSpPr>
          <p:cNvPr id="3" name="Subtitle 2"/>
          <p:cNvSpPr>
            <a:spLocks noGrp="1"/>
          </p:cNvSpPr>
          <p:nvPr>
            <p:ph type="subTitle" idx="1"/>
          </p:nvPr>
        </p:nvSpPr>
        <p:spPr>
          <a:xfrm>
            <a:off x="1676400" y="4876800"/>
            <a:ext cx="6089904" cy="990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6" name="Date Placeholder 3"/>
          <p:cNvSpPr>
            <a:spLocks noGrp="1"/>
          </p:cNvSpPr>
          <p:nvPr>
            <p:ph type="dt" sz="half" idx="10"/>
          </p:nvPr>
        </p:nvSpPr>
        <p:spPr/>
        <p:txBody>
          <a:bodyPr/>
          <a:lstStyle>
            <a:lvl1pPr>
              <a:defRPr/>
            </a:lvl1pPr>
          </a:lstStyle>
          <a:p>
            <a:pPr>
              <a:defRPr/>
            </a:pPr>
            <a:fld id="{B9E2FB69-74BF-405B-ABE5-3E9FB738440D}" type="datetime1">
              <a:rPr lang="en-US"/>
              <a:pPr>
                <a:defRPr/>
              </a:pPr>
              <a:t>8/3/2015</a:t>
            </a:fld>
            <a:endParaRPr lang="en-US"/>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53" y="1905000"/>
            <a:ext cx="2726882" cy="991953"/>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BE6A70-7E53-404A-BB56-57FA19531DC9}" type="datetime1">
              <a:rPr lang="en-US"/>
              <a:pPr>
                <a:defRPr/>
              </a:pPr>
              <a:t>8/3/2015</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267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6172200"/>
            <a:ext cx="8229600" cy="228600"/>
          </a:xfrm>
        </p:spPr>
        <p:txBody>
          <a:bodyPr>
            <a:noAutofit/>
          </a:bodyPr>
          <a:lstStyle>
            <a:lvl1pPr marL="0" indent="0">
              <a:buNone/>
              <a:defRPr sz="11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EE0162-B384-47E5-963F-941B4770DA1A}" type="datetime1">
              <a:rPr lang="en-US"/>
              <a:pPr>
                <a:defRPr/>
              </a:pPr>
              <a:t>8/3/2015</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5186597" y="1600200"/>
            <a:ext cx="3342806" cy="3789206"/>
          </a:xfrm>
          <a:ln w="152400">
            <a:solidFill>
              <a:schemeClr val="bg2"/>
            </a:solidFill>
            <a:miter lim="800000"/>
          </a:ln>
        </p:spPr>
        <p:txBody>
          <a:bodyPr tIns="18288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457200" y="1447800"/>
            <a:ext cx="4267200" cy="4724400"/>
          </a:xfrm>
        </p:spPr>
        <p:txBody>
          <a:bodyPr>
            <a:noAutofit/>
          </a:bodyPr>
          <a:lstStyle>
            <a:lvl1pPr marL="0" indent="0" algn="l">
              <a:spcBef>
                <a:spcPts val="0"/>
              </a:spcBef>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A4FB1E-A0B2-4C5D-AD3E-C66D25603E20}" type="datetime1">
              <a:rPr lang="en-US"/>
              <a:pPr>
                <a:defRPr/>
              </a:pPr>
              <a:t>8/3/2015</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1447800"/>
            <a:ext cx="4343400" cy="472440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Picture Placeholder 8"/>
          <p:cNvSpPr>
            <a:spLocks noGrp="1"/>
          </p:cNvSpPr>
          <p:nvPr>
            <p:ph type="pic" sz="quarter" idx="13"/>
          </p:nvPr>
        </p:nvSpPr>
        <p:spPr bwMode="gray">
          <a:xfrm>
            <a:off x="5184648" y="1600200"/>
            <a:ext cx="3346704" cy="3785616"/>
          </a:xfrm>
          <a:ln w="152400">
            <a:solidFill>
              <a:schemeClr val="bg2"/>
            </a:solidFill>
            <a:miter lim="800000"/>
          </a:ln>
        </p:spPr>
        <p:txBody>
          <a:bodyPr tIns="182880" rtlCol="0">
            <a:normAutofit/>
          </a:bodyPr>
          <a:lstStyle>
            <a:lvl1pPr algn="ctr">
              <a:buNone/>
              <a:defRPr sz="2000"/>
            </a:lvl1pPr>
          </a:lstStyle>
          <a:p>
            <a:pPr lvl="0"/>
            <a:r>
              <a:rPr lang="en-US" noProof="0" smtClean="0"/>
              <a:t>Click icon to add picture</a:t>
            </a:r>
            <a:endParaRPr lang="en-US" noProof="0"/>
          </a:p>
        </p:txBody>
      </p:sp>
      <p:sp>
        <p:nvSpPr>
          <p:cNvPr id="5" name="Date Placeholder 3"/>
          <p:cNvSpPr>
            <a:spLocks noGrp="1"/>
          </p:cNvSpPr>
          <p:nvPr>
            <p:ph type="dt" sz="half" idx="15"/>
          </p:nvPr>
        </p:nvSpPr>
        <p:spPr/>
        <p:txBody>
          <a:bodyPr/>
          <a:lstStyle>
            <a:lvl1pPr>
              <a:defRPr/>
            </a:lvl1pPr>
          </a:lstStyle>
          <a:p>
            <a:pPr>
              <a:defRPr/>
            </a:pPr>
            <a:fld id="{DFE23AC8-BEA7-43D9-8AC3-5A69073B59B3}" type="datetime1">
              <a:rPr lang="en-US"/>
              <a:pPr>
                <a:defRPr/>
              </a:pPr>
              <a:t>8/3/2015</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886200"/>
            <a:ext cx="3886200" cy="2286000"/>
          </a:xfrm>
        </p:spPr>
        <p:txBody>
          <a:bodyPr>
            <a:noAutofit/>
          </a:bodyPr>
          <a:lstStyle>
            <a:lvl1pPr marL="231775" indent="-231775">
              <a:defRPr sz="1800"/>
            </a:lvl1pPr>
            <a:lvl2pPr marL="508000" indent="-217488">
              <a:defRPr sz="1600"/>
            </a:lvl2pPr>
            <a:lvl3pPr marL="798513" indent="-17462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Picture Placeholder 8"/>
          <p:cNvSpPr>
            <a:spLocks noGrp="1"/>
          </p:cNvSpPr>
          <p:nvPr>
            <p:ph type="pic" sz="quarter" idx="13"/>
          </p:nvPr>
        </p:nvSpPr>
        <p:spPr bwMode="gray">
          <a:xfrm>
            <a:off x="4876800" y="1600200"/>
            <a:ext cx="3657600" cy="2057400"/>
          </a:xfrm>
          <a:ln w="152400">
            <a:solidFill>
              <a:schemeClr val="bg2"/>
            </a:solidFill>
            <a:miter lim="800000"/>
          </a:ln>
        </p:spPr>
        <p:txBody>
          <a:bodyPr tIns="182880" rtlCol="0">
            <a:normAutofit/>
          </a:bodyPr>
          <a:lstStyle>
            <a:lvl1pPr algn="ctr">
              <a:buNone/>
              <a:defRPr sz="2000"/>
            </a:lvl1pPr>
          </a:lstStyle>
          <a:p>
            <a:pPr lvl="0"/>
            <a:r>
              <a:rPr lang="en-US" noProof="0" smtClean="0"/>
              <a:t>Click icon to add picture</a:t>
            </a:r>
            <a:endParaRPr lang="en-US" noProof="0"/>
          </a:p>
        </p:txBody>
      </p:sp>
      <p:sp>
        <p:nvSpPr>
          <p:cNvPr id="10" name="Text Placeholder 10"/>
          <p:cNvSpPr>
            <a:spLocks noGrp="1"/>
          </p:cNvSpPr>
          <p:nvPr>
            <p:ph type="body" sz="quarter" idx="15"/>
          </p:nvPr>
        </p:nvSpPr>
        <p:spPr>
          <a:xfrm>
            <a:off x="4724400" y="3886200"/>
            <a:ext cx="3962400" cy="22860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8"/>
          <p:cNvSpPr>
            <a:spLocks noGrp="1"/>
          </p:cNvSpPr>
          <p:nvPr>
            <p:ph type="pic" sz="quarter" idx="16"/>
          </p:nvPr>
        </p:nvSpPr>
        <p:spPr bwMode="gray">
          <a:xfrm>
            <a:off x="601835" y="1600200"/>
            <a:ext cx="3657600" cy="2057400"/>
          </a:xfrm>
          <a:ln w="152400">
            <a:solidFill>
              <a:schemeClr val="bg2"/>
            </a:solidFill>
            <a:miter lim="800000"/>
          </a:ln>
        </p:spPr>
        <p:txBody>
          <a:bodyPr tIns="182880" rtlCol="0">
            <a:normAutofit/>
          </a:bodyPr>
          <a:lstStyle>
            <a:lvl1pPr algn="ctr">
              <a:buNone/>
              <a:defRPr sz="2000"/>
            </a:lvl1pPr>
          </a:lstStyle>
          <a:p>
            <a:pPr lvl="0"/>
            <a:r>
              <a:rPr lang="en-US" noProof="0" smtClean="0"/>
              <a:t>Click icon to add picture</a:t>
            </a:r>
            <a:endParaRPr lang="en-US" noProof="0"/>
          </a:p>
        </p:txBody>
      </p:sp>
      <p:sp>
        <p:nvSpPr>
          <p:cNvPr id="7" name="Date Placeholder 3"/>
          <p:cNvSpPr>
            <a:spLocks noGrp="1"/>
          </p:cNvSpPr>
          <p:nvPr>
            <p:ph type="dt" sz="half" idx="17"/>
          </p:nvPr>
        </p:nvSpPr>
        <p:spPr/>
        <p:txBody>
          <a:bodyPr/>
          <a:lstStyle>
            <a:lvl1pPr>
              <a:defRPr/>
            </a:lvl1pPr>
          </a:lstStyle>
          <a:p>
            <a:pPr>
              <a:defRPr/>
            </a:pPr>
            <a:fld id="{D0E5291C-AFB2-465E-A398-348AD4A1FC2E}" type="datetime1">
              <a:rPr lang="en-US"/>
              <a:pPr>
                <a:defRPr/>
              </a:pPr>
              <a:t>8/3/2015</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10"/>
          <p:cNvSpPr>
            <a:spLocks noGrp="1"/>
          </p:cNvSpPr>
          <p:nvPr>
            <p:ph type="body" sz="quarter" idx="15"/>
          </p:nvPr>
        </p:nvSpPr>
        <p:spPr>
          <a:xfrm>
            <a:off x="3338286"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2"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rtlCol="0">
            <a:normAutofit/>
          </a:bodyPr>
          <a:lstStyle>
            <a:lvl1pPr marL="0" indent="0" algn="ctr">
              <a:buNone/>
              <a:tabLst/>
              <a:defRPr sz="1800"/>
            </a:lvl1pPr>
          </a:lstStyle>
          <a:p>
            <a:pPr lvl="0"/>
            <a:r>
              <a:rPr lang="en-US" noProof="0" smtClean="0"/>
              <a:t>Click icon to add picture</a:t>
            </a:r>
            <a:endParaRPr lang="en-US" noProof="0"/>
          </a:p>
        </p:txBody>
      </p:sp>
      <p:sp>
        <p:nvSpPr>
          <p:cNvPr id="13"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rtlCol="0">
            <a:normAutofit/>
          </a:bodyPr>
          <a:lstStyle>
            <a:lvl1pPr marL="0" indent="0" algn="ctr">
              <a:buNone/>
              <a:defRPr sz="1800"/>
            </a:lvl1pPr>
          </a:lstStyle>
          <a:p>
            <a:pPr lvl="0"/>
            <a:r>
              <a:rPr lang="en-US" noProof="0" smtClean="0"/>
              <a:t>Click icon to add picture</a:t>
            </a:r>
            <a:endParaRPr lang="en-US" noProof="0"/>
          </a:p>
        </p:txBody>
      </p:sp>
      <p:sp>
        <p:nvSpPr>
          <p:cNvPr id="9"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rtlCol="0">
            <a:normAutofit/>
          </a:bodyPr>
          <a:lstStyle>
            <a:lvl1pPr marL="0" indent="0" algn="ctr">
              <a:buNone/>
              <a:defRPr sz="1800"/>
            </a:lvl1pPr>
          </a:lstStyle>
          <a:p>
            <a:pPr lvl="0"/>
            <a:r>
              <a:rPr lang="en-US" noProof="0" smtClean="0"/>
              <a:t>Click icon to add picture</a:t>
            </a:r>
            <a:endParaRPr lang="en-US" noProof="0"/>
          </a:p>
        </p:txBody>
      </p:sp>
      <p:sp>
        <p:nvSpPr>
          <p:cNvPr id="14" name="Text Placeholder 10"/>
          <p:cNvSpPr>
            <a:spLocks noGrp="1"/>
          </p:cNvSpPr>
          <p:nvPr>
            <p:ph type="body" sz="quarter" idx="18"/>
          </p:nvPr>
        </p:nvSpPr>
        <p:spPr>
          <a:xfrm>
            <a:off x="6204858"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5" name="Date Placeholder 3"/>
          <p:cNvSpPr>
            <a:spLocks noGrp="1"/>
          </p:cNvSpPr>
          <p:nvPr>
            <p:ph type="dt" sz="half" idx="19"/>
          </p:nvPr>
        </p:nvSpPr>
        <p:spPr/>
        <p:txBody>
          <a:bodyPr/>
          <a:lstStyle>
            <a:lvl1pPr>
              <a:defRPr/>
            </a:lvl1pPr>
          </a:lstStyle>
          <a:p>
            <a:pPr>
              <a:defRPr/>
            </a:pPr>
            <a:fld id="{A6DE8A47-7E45-479B-A365-A75D49C65496}" type="datetime1">
              <a:rPr lang="en-US"/>
              <a:pPr>
                <a:defRPr/>
              </a:pPr>
              <a:t>8/3/2015</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537028"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9"/>
          </p:nvPr>
        </p:nvSpPr>
        <p:spPr>
          <a:xfrm>
            <a:off x="3418114"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6" name="Text Placeholder 10"/>
          <p:cNvSpPr>
            <a:spLocks noGrp="1"/>
          </p:cNvSpPr>
          <p:nvPr>
            <p:ph type="body" sz="quarter" idx="20"/>
          </p:nvPr>
        </p:nvSpPr>
        <p:spPr>
          <a:xfrm>
            <a:off x="6284686"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4"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rtlCol="0">
            <a:normAutofit/>
          </a:bodyPr>
          <a:lstStyle>
            <a:lvl1pPr marL="0" indent="0" algn="ctr">
              <a:buNone/>
              <a:tabLst/>
              <a:defRPr sz="1800"/>
            </a:lvl1pPr>
          </a:lstStyle>
          <a:p>
            <a:pPr lvl="0"/>
            <a:r>
              <a:rPr lang="en-US" noProof="0" smtClean="0"/>
              <a:t>Click icon to add picture</a:t>
            </a:r>
            <a:endParaRPr lang="en-US" noProof="0"/>
          </a:p>
        </p:txBody>
      </p:sp>
      <p:sp>
        <p:nvSpPr>
          <p:cNvPr id="17"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rtlCol="0">
            <a:normAutofit/>
          </a:bodyPr>
          <a:lstStyle>
            <a:lvl1pPr marL="0" indent="0" algn="ctr">
              <a:buNone/>
              <a:defRPr sz="1800"/>
            </a:lvl1pPr>
          </a:lstStyle>
          <a:p>
            <a:pPr lvl="0"/>
            <a:r>
              <a:rPr lang="en-US" noProof="0" smtClean="0"/>
              <a:t>Click icon to add picture</a:t>
            </a:r>
            <a:endParaRPr lang="en-US" noProof="0"/>
          </a:p>
        </p:txBody>
      </p:sp>
      <p:sp>
        <p:nvSpPr>
          <p:cNvPr id="18"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rtlCol="0">
            <a:normAutofit/>
          </a:bodyPr>
          <a:lstStyle>
            <a:lvl1pPr marL="0" indent="0" algn="ctr">
              <a:buNone/>
              <a:defRPr sz="1800"/>
            </a:lvl1pPr>
          </a:lstStyle>
          <a:p>
            <a:pPr lvl="0"/>
            <a:r>
              <a:rPr lang="en-US" noProof="0" smtClean="0"/>
              <a:t>Click icon to add picture</a:t>
            </a:r>
            <a:endParaRPr lang="en-US" noProof="0"/>
          </a:p>
        </p:txBody>
      </p:sp>
      <p:sp>
        <p:nvSpPr>
          <p:cNvPr id="9" name="Date Placeholder 3"/>
          <p:cNvSpPr>
            <a:spLocks noGrp="1"/>
          </p:cNvSpPr>
          <p:nvPr>
            <p:ph type="dt" sz="half" idx="21"/>
          </p:nvPr>
        </p:nvSpPr>
        <p:spPr/>
        <p:txBody>
          <a:bodyPr/>
          <a:lstStyle>
            <a:lvl1pPr>
              <a:defRPr/>
            </a:lvl1pPr>
          </a:lstStyle>
          <a:p>
            <a:pPr>
              <a:defRPr/>
            </a:pPr>
            <a:fld id="{E6033565-19A2-41FD-A54F-9A33CFC0235D}" type="datetime1">
              <a:rPr lang="en-US"/>
              <a:pPr>
                <a:defRPr/>
              </a:pPr>
              <a:t>8/3/2015</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Pictures with One Textbox">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822960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rtlCol="0">
            <a:normAutofit/>
          </a:bodyPr>
          <a:lstStyle>
            <a:lvl1pPr marL="0" indent="0" algn="ctr">
              <a:buNone/>
              <a:tabLst/>
              <a:defRPr sz="1800"/>
            </a:lvl1pPr>
          </a:lstStyle>
          <a:p>
            <a:pPr lvl="0"/>
            <a:r>
              <a:rPr lang="en-US" noProof="0" smtClean="0"/>
              <a:t>Click icon to add picture</a:t>
            </a:r>
            <a:endParaRPr lang="en-US" noProof="0"/>
          </a:p>
        </p:txBody>
      </p:sp>
      <p:sp>
        <p:nvSpPr>
          <p:cNvPr id="14"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rtlCol="0">
            <a:normAutofit/>
          </a:bodyPr>
          <a:lstStyle>
            <a:lvl1pPr marL="0" indent="0" algn="ctr">
              <a:buNone/>
              <a:defRPr sz="1800"/>
            </a:lvl1pPr>
          </a:lstStyle>
          <a:p>
            <a:pPr lvl="0"/>
            <a:r>
              <a:rPr lang="en-US" noProof="0" smtClean="0"/>
              <a:t>Click icon to add picture</a:t>
            </a:r>
            <a:endParaRPr lang="en-US" noProof="0"/>
          </a:p>
        </p:txBody>
      </p:sp>
      <p:sp>
        <p:nvSpPr>
          <p:cNvPr id="15"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rtlCol="0">
            <a:normAutofit/>
          </a:bodyPr>
          <a:lstStyle>
            <a:lvl1pPr marL="0" indent="0" algn="ctr">
              <a:buNone/>
              <a:defRPr sz="1800"/>
            </a:lvl1pPr>
          </a:lstStyle>
          <a:p>
            <a:pPr lvl="0"/>
            <a:r>
              <a:rPr lang="en-US" noProof="0" smtClean="0"/>
              <a:t>Click icon to add picture</a:t>
            </a:r>
            <a:endParaRPr lang="en-US" noProof="0"/>
          </a:p>
        </p:txBody>
      </p:sp>
      <p:sp>
        <p:nvSpPr>
          <p:cNvPr id="7" name="Date Placeholder 3"/>
          <p:cNvSpPr>
            <a:spLocks noGrp="1"/>
          </p:cNvSpPr>
          <p:nvPr>
            <p:ph type="dt" sz="half" idx="18"/>
          </p:nvPr>
        </p:nvSpPr>
        <p:spPr/>
        <p:txBody>
          <a:bodyPr/>
          <a:lstStyle>
            <a:lvl1pPr>
              <a:defRPr/>
            </a:lvl1pPr>
          </a:lstStyle>
          <a:p>
            <a:pPr>
              <a:defRPr/>
            </a:pPr>
            <a:fld id="{343EF1A4-87BE-4407-B629-C274FE6C539E}" type="datetime1">
              <a:rPr lang="en-US"/>
              <a:pPr>
                <a:defRPr/>
              </a:pPr>
              <a:t>8/3/2015</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1573968" y="1740674"/>
            <a:ext cx="5996066" cy="3837480"/>
          </a:xfrm>
          <a:ln w="152400">
            <a:solidFill>
              <a:schemeClr val="bg2"/>
            </a:solidFill>
            <a:miter lim="800000"/>
          </a:ln>
        </p:spPr>
        <p:txBody>
          <a:bodyPr tIns="182880" rtlCol="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Date Placeholder 3"/>
          <p:cNvSpPr>
            <a:spLocks noGrp="1"/>
          </p:cNvSpPr>
          <p:nvPr>
            <p:ph type="dt" sz="half" idx="10"/>
          </p:nvPr>
        </p:nvSpPr>
        <p:spPr/>
        <p:txBody>
          <a:bodyPr/>
          <a:lstStyle>
            <a:lvl1pPr>
              <a:defRPr/>
            </a:lvl1pPr>
          </a:lstStyle>
          <a:p>
            <a:pPr>
              <a:defRPr/>
            </a:pPr>
            <a:fld id="{CE716E4B-2E12-45B3-AFD5-257402CFA830}" type="datetime1">
              <a:rPr lang="en-US"/>
              <a:pPr>
                <a:defRPr/>
              </a:pPr>
              <a:t>8/3/2015</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aya Log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6942" y="2639884"/>
            <a:ext cx="4862513" cy="1764349"/>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p:nvSpPr>
        <p:spPr>
          <a:xfrm>
            <a:off x="8377238" y="6565900"/>
            <a:ext cx="309562" cy="203200"/>
          </a:xfrm>
          <a:prstGeom prst="rect">
            <a:avLst/>
          </a:prstGeom>
          <a:noFill/>
        </p:spPr>
        <p:txBody>
          <a:bodyPr wrap="none" anchor="ctr">
            <a:spAutoFit/>
          </a:bodyPr>
          <a:lstStyle/>
          <a:p>
            <a:pPr algn="r" fontAlgn="auto">
              <a:lnSpc>
                <a:spcPct val="90000"/>
              </a:lnSpc>
              <a:spcBef>
                <a:spcPts val="0"/>
              </a:spcBef>
              <a:spcAft>
                <a:spcPts val="0"/>
              </a:spcAft>
              <a:defRPr/>
            </a:pPr>
            <a:fld id="{0ED29D91-04B6-4AE1-93FB-9619CC05D692}" type="slidenum">
              <a:rPr lang="en-US" sz="800">
                <a:solidFill>
                  <a:srgbClr val="8F8F8F"/>
                </a:solidFill>
                <a:latin typeface="+mn-lt"/>
              </a:rPr>
              <a:pPr algn="r" fontAlgn="auto">
                <a:lnSpc>
                  <a:spcPct val="90000"/>
                </a:lnSpc>
                <a:spcBef>
                  <a:spcPts val="0"/>
                </a:spcBef>
                <a:spcAft>
                  <a:spcPts val="0"/>
                </a:spcAft>
                <a:defRPr/>
              </a:pPr>
              <a:t>‹#›</a:t>
            </a:fld>
            <a:endParaRPr lang="en-US" sz="800" dirty="0">
              <a:solidFill>
                <a:srgbClr val="8F8F8F"/>
              </a:solidFill>
              <a:latin typeface="+mn-l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5A0F829-DB11-4880-93B3-C92520BAD79D}" type="datetime1">
              <a:rPr lang="en-US"/>
              <a:pPr>
                <a:defRPr/>
              </a:pPr>
              <a:t>8/3/2015</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220C29-DE3F-4F27-BE2C-378407B850F9}" type="datetime1">
              <a:rPr lang="en-US"/>
              <a:pPr>
                <a:defRPr/>
              </a:pPr>
              <a:t>8/3/2015</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6065"/>
            <a:ext cx="2057400" cy="571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6065"/>
            <a:ext cx="6019800" cy="571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05D767-EB41-4DF8-9BEC-1C50F8BB4833}" type="datetime1">
              <a:rPr lang="en-US"/>
              <a:pPr>
                <a:defRPr/>
              </a:pPr>
              <a:t>8/3/2015</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50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p:nvPr>
        </p:nvSpPr>
        <p:spPr>
          <a:xfrm>
            <a:off x="457200" y="1295400"/>
            <a:ext cx="8229600" cy="457200"/>
          </a:xfrm>
        </p:spPr>
        <p:txBody>
          <a:bodyPr>
            <a:noAutofit/>
          </a:bodyPr>
          <a:lstStyle>
            <a:lvl1pPr marL="0" indent="0">
              <a:spcBef>
                <a:spcPts val="0"/>
              </a:spcBef>
              <a:buNone/>
              <a:defRPr sz="2200">
                <a:solidFill>
                  <a:schemeClr val="accent1"/>
                </a:solidFill>
              </a:defRPr>
            </a:lvl1pPr>
            <a:lvl2pPr marL="0" indent="0">
              <a:spcBef>
                <a:spcPts val="0"/>
              </a:spcBef>
              <a:buNone/>
              <a:defRPr sz="2200"/>
            </a:lvl2pPr>
            <a:lvl3pPr>
              <a:spcBef>
                <a:spcPts val="0"/>
              </a:spcBef>
              <a:buNone/>
              <a:defRPr sz="2200"/>
            </a:lvl3pPr>
            <a:lvl4pPr>
              <a:spcBef>
                <a:spcPts val="0"/>
              </a:spcBef>
              <a:buNone/>
              <a:defRPr sz="2200"/>
            </a:lvl4pPr>
            <a:lvl5pPr>
              <a:spcBef>
                <a:spcPts val="0"/>
              </a:spcBef>
              <a:buNone/>
              <a:defRPr sz="2200"/>
            </a:lvl5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A9107736-E12C-408F-A97E-1E5026324C7D}" type="datetime1">
              <a:rPr lang="en-US"/>
              <a:pPr>
                <a:defRPr/>
              </a:pPr>
              <a:t>8/3/2015</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42"/>
          <p:cNvSpPr>
            <a:spLocks noChangeArrowheads="1"/>
          </p:cNvSpPr>
          <p:nvPr/>
        </p:nvSpPr>
        <p:spPr bwMode="invGray">
          <a:xfrm>
            <a:off x="0" y="1581150"/>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5" name="Rectangle 7"/>
          <p:cNvSpPr>
            <a:spLocks noChangeArrowheads="1"/>
          </p:cNvSpPr>
          <p:nvPr/>
        </p:nvSpPr>
        <p:spPr bwMode="invGray">
          <a:xfrm>
            <a:off x="3159125" y="1581150"/>
            <a:ext cx="304800" cy="246063"/>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6" name="Rectangle 8"/>
          <p:cNvSpPr>
            <a:spLocks noChangeArrowheads="1"/>
          </p:cNvSpPr>
          <p:nvPr/>
        </p:nvSpPr>
        <p:spPr bwMode="invGray">
          <a:xfrm>
            <a:off x="2843213" y="1581150"/>
            <a:ext cx="304800" cy="246063"/>
          </a:xfrm>
          <a:prstGeom prst="rect">
            <a:avLst/>
          </a:prstGeom>
          <a:solidFill>
            <a:srgbClr val="D10811">
              <a:alpha val="5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7" name="Rectangle 14"/>
          <p:cNvSpPr>
            <a:spLocks noChangeArrowheads="1"/>
          </p:cNvSpPr>
          <p:nvPr/>
        </p:nvSpPr>
        <p:spPr bwMode="invGray">
          <a:xfrm>
            <a:off x="8526463"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8" name="Rectangle 15"/>
          <p:cNvSpPr>
            <a:spLocks noChangeArrowheads="1"/>
          </p:cNvSpPr>
          <p:nvPr/>
        </p:nvSpPr>
        <p:spPr bwMode="invGray">
          <a:xfrm>
            <a:off x="8210550"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9" name="Rectangle 16"/>
          <p:cNvSpPr>
            <a:spLocks noChangeArrowheads="1"/>
          </p:cNvSpPr>
          <p:nvPr/>
        </p:nvSpPr>
        <p:spPr bwMode="invGray">
          <a:xfrm>
            <a:off x="7894638"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0" name="Rectangle 17"/>
          <p:cNvSpPr>
            <a:spLocks noChangeArrowheads="1"/>
          </p:cNvSpPr>
          <p:nvPr/>
        </p:nvSpPr>
        <p:spPr bwMode="invGray">
          <a:xfrm>
            <a:off x="7578725"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1" name="Rectangle 18"/>
          <p:cNvSpPr>
            <a:spLocks noChangeArrowheads="1"/>
          </p:cNvSpPr>
          <p:nvPr/>
        </p:nvSpPr>
        <p:spPr bwMode="invGray">
          <a:xfrm>
            <a:off x="7262813"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2" name="Rectangle 19"/>
          <p:cNvSpPr>
            <a:spLocks noChangeArrowheads="1"/>
          </p:cNvSpPr>
          <p:nvPr/>
        </p:nvSpPr>
        <p:spPr bwMode="invGray">
          <a:xfrm>
            <a:off x="6946900"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3" name="Rectangle 20"/>
          <p:cNvSpPr>
            <a:spLocks noChangeArrowheads="1"/>
          </p:cNvSpPr>
          <p:nvPr/>
        </p:nvSpPr>
        <p:spPr bwMode="invGray">
          <a:xfrm>
            <a:off x="6630988"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4" name="Rectangle 21"/>
          <p:cNvSpPr>
            <a:spLocks noChangeArrowheads="1"/>
          </p:cNvSpPr>
          <p:nvPr/>
        </p:nvSpPr>
        <p:spPr bwMode="invGray">
          <a:xfrm>
            <a:off x="6316663" y="1581150"/>
            <a:ext cx="304800" cy="250825"/>
          </a:xfrm>
          <a:prstGeom prst="rect">
            <a:avLst/>
          </a:prstGeom>
          <a:solidFill>
            <a:srgbClr val="D10811"/>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5" name="Rectangle 22"/>
          <p:cNvSpPr>
            <a:spLocks noChangeArrowheads="1"/>
          </p:cNvSpPr>
          <p:nvPr/>
        </p:nvSpPr>
        <p:spPr bwMode="invGray">
          <a:xfrm>
            <a:off x="6000750"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6" name="Rectangle 23"/>
          <p:cNvSpPr>
            <a:spLocks noChangeArrowheads="1"/>
          </p:cNvSpPr>
          <p:nvPr/>
        </p:nvSpPr>
        <p:spPr bwMode="invGray">
          <a:xfrm>
            <a:off x="5684838"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7" name="Rectangle 24"/>
          <p:cNvSpPr>
            <a:spLocks noChangeArrowheads="1"/>
          </p:cNvSpPr>
          <p:nvPr/>
        </p:nvSpPr>
        <p:spPr bwMode="invGray">
          <a:xfrm>
            <a:off x="5368925" y="1581150"/>
            <a:ext cx="304800" cy="250825"/>
          </a:xfrm>
          <a:prstGeom prst="rect">
            <a:avLst/>
          </a:prstGeom>
          <a:solidFill>
            <a:srgbClr val="D10811">
              <a:alpha val="3803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8" name="Rectangle 26"/>
          <p:cNvSpPr>
            <a:spLocks noChangeArrowheads="1"/>
          </p:cNvSpPr>
          <p:nvPr/>
        </p:nvSpPr>
        <p:spPr bwMode="invGray">
          <a:xfrm>
            <a:off x="4737100"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9" name="Rectangle 27"/>
          <p:cNvSpPr>
            <a:spLocks noChangeArrowheads="1"/>
          </p:cNvSpPr>
          <p:nvPr/>
        </p:nvSpPr>
        <p:spPr bwMode="invGray">
          <a:xfrm>
            <a:off x="4421188" y="1581150"/>
            <a:ext cx="304800" cy="250825"/>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0" name="Rectangle 301"/>
          <p:cNvSpPr>
            <a:spLocks noChangeArrowheads="1"/>
          </p:cNvSpPr>
          <p:nvPr/>
        </p:nvSpPr>
        <p:spPr bwMode="invGray">
          <a:xfrm>
            <a:off x="3473450" y="4767263"/>
            <a:ext cx="304800" cy="274637"/>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1" name="Rectangle 302"/>
          <p:cNvSpPr>
            <a:spLocks noChangeArrowheads="1"/>
          </p:cNvSpPr>
          <p:nvPr/>
        </p:nvSpPr>
        <p:spPr bwMode="invGray">
          <a:xfrm>
            <a:off x="3157538" y="4767263"/>
            <a:ext cx="304800" cy="274637"/>
          </a:xfrm>
          <a:prstGeom prst="rect">
            <a:avLst/>
          </a:prstGeom>
          <a:solidFill>
            <a:srgbClr val="D10811">
              <a:alpha val="3803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2" name="Rectangle 304"/>
          <p:cNvSpPr>
            <a:spLocks noChangeArrowheads="1"/>
          </p:cNvSpPr>
          <p:nvPr/>
        </p:nvSpPr>
        <p:spPr bwMode="invGray">
          <a:xfrm>
            <a:off x="2525713" y="4767263"/>
            <a:ext cx="304800" cy="274637"/>
          </a:xfrm>
          <a:prstGeom prst="rect">
            <a:avLst/>
          </a:prstGeom>
          <a:solidFill>
            <a:srgbClr val="D10811">
              <a:alpha val="5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3" name="Rectangle 305"/>
          <p:cNvSpPr>
            <a:spLocks noChangeArrowheads="1"/>
          </p:cNvSpPr>
          <p:nvPr/>
        </p:nvSpPr>
        <p:spPr bwMode="invGray">
          <a:xfrm>
            <a:off x="2209800" y="4767263"/>
            <a:ext cx="304800" cy="274637"/>
          </a:xfrm>
          <a:prstGeom prst="rect">
            <a:avLst/>
          </a:prstGeom>
          <a:solidFill>
            <a:srgbClr val="D10811">
              <a:alpha val="36862"/>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4" name="Rectangle 307"/>
          <p:cNvSpPr>
            <a:spLocks noChangeArrowheads="1"/>
          </p:cNvSpPr>
          <p:nvPr/>
        </p:nvSpPr>
        <p:spPr bwMode="invGray">
          <a:xfrm>
            <a:off x="1579563" y="4767263"/>
            <a:ext cx="304800" cy="274637"/>
          </a:xfrm>
          <a:prstGeom prst="rect">
            <a:avLst/>
          </a:prstGeom>
          <a:solidFill>
            <a:srgbClr val="D10811">
              <a:alpha val="36862"/>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5" name="Rectangle 311"/>
          <p:cNvSpPr>
            <a:spLocks noChangeArrowheads="1"/>
          </p:cNvSpPr>
          <p:nvPr/>
        </p:nvSpPr>
        <p:spPr bwMode="invGray">
          <a:xfrm>
            <a:off x="8524875"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6" name="Rectangle 312"/>
          <p:cNvSpPr>
            <a:spLocks noChangeArrowheads="1"/>
          </p:cNvSpPr>
          <p:nvPr/>
        </p:nvSpPr>
        <p:spPr bwMode="invGray">
          <a:xfrm>
            <a:off x="8208963"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7" name="Rectangle 314"/>
          <p:cNvSpPr>
            <a:spLocks noChangeArrowheads="1"/>
          </p:cNvSpPr>
          <p:nvPr/>
        </p:nvSpPr>
        <p:spPr bwMode="invGray">
          <a:xfrm>
            <a:off x="7577138"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8" name="Rectangle 315"/>
          <p:cNvSpPr>
            <a:spLocks noChangeArrowheads="1"/>
          </p:cNvSpPr>
          <p:nvPr/>
        </p:nvSpPr>
        <p:spPr bwMode="invGray">
          <a:xfrm>
            <a:off x="7261225"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9" name="Rectangle 317"/>
          <p:cNvSpPr>
            <a:spLocks noChangeArrowheads="1"/>
          </p:cNvSpPr>
          <p:nvPr/>
        </p:nvSpPr>
        <p:spPr bwMode="invGray">
          <a:xfrm>
            <a:off x="6629400"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0" name="Rectangle 318"/>
          <p:cNvSpPr>
            <a:spLocks noChangeArrowheads="1"/>
          </p:cNvSpPr>
          <p:nvPr/>
        </p:nvSpPr>
        <p:spPr bwMode="invGray">
          <a:xfrm>
            <a:off x="6315075" y="4767263"/>
            <a:ext cx="304800" cy="274637"/>
          </a:xfrm>
          <a:prstGeom prst="rect">
            <a:avLst/>
          </a:prstGeom>
          <a:solidFill>
            <a:srgbClr val="D10811"/>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1" name="Rectangle 321"/>
          <p:cNvSpPr>
            <a:spLocks noChangeArrowheads="1"/>
          </p:cNvSpPr>
          <p:nvPr/>
        </p:nvSpPr>
        <p:spPr bwMode="invGray">
          <a:xfrm>
            <a:off x="5367338" y="4767263"/>
            <a:ext cx="304800" cy="274637"/>
          </a:xfrm>
          <a:prstGeom prst="rect">
            <a:avLst/>
          </a:prstGeom>
          <a:solidFill>
            <a:srgbClr val="D10811">
              <a:alpha val="38039"/>
            </a:srgbClr>
          </a:solidFill>
          <a:ln w="9525" algn="ctr">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2" name="Rectangle 323"/>
          <p:cNvSpPr>
            <a:spLocks noChangeArrowheads="1"/>
          </p:cNvSpPr>
          <p:nvPr/>
        </p:nvSpPr>
        <p:spPr bwMode="invGray">
          <a:xfrm>
            <a:off x="4735513" y="4767263"/>
            <a:ext cx="304800" cy="274637"/>
          </a:xfrm>
          <a:prstGeom prst="rect">
            <a:avLst/>
          </a:prstGeom>
          <a:solidFill>
            <a:srgbClr val="D10811">
              <a:alpha val="38039"/>
            </a:srgbClr>
          </a:solidFill>
          <a:ln w="9525" algn="ctr">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3" name="Rectangle 32"/>
          <p:cNvSpPr/>
          <p:nvPr/>
        </p:nvSpPr>
        <p:spPr bwMode="white">
          <a:xfrm>
            <a:off x="0" y="1847850"/>
            <a:ext cx="9144000" cy="2925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4" name="Group 818"/>
          <p:cNvGrpSpPr>
            <a:grpSpLocks/>
          </p:cNvGrpSpPr>
          <p:nvPr/>
        </p:nvGrpSpPr>
        <p:grpSpPr bwMode="auto">
          <a:xfrm>
            <a:off x="7472363" y="701675"/>
            <a:ext cx="1111250" cy="314325"/>
            <a:chOff x="3063" y="4976"/>
            <a:chExt cx="2916" cy="828"/>
          </a:xfrm>
        </p:grpSpPr>
        <p:sp>
          <p:nvSpPr>
            <p:cNvPr id="35" name="Freeform 819"/>
            <p:cNvSpPr>
              <a:spLocks/>
            </p:cNvSpPr>
            <p:nvPr/>
          </p:nvSpPr>
          <p:spPr bwMode="black">
            <a:xfrm>
              <a:off x="5308" y="4976"/>
              <a:ext cx="671"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sp>
          <p:nvSpPr>
            <p:cNvPr id="36" name="Freeform 820"/>
            <p:cNvSpPr>
              <a:spLocks/>
            </p:cNvSpPr>
            <p:nvPr/>
          </p:nvSpPr>
          <p:spPr bwMode="black">
            <a:xfrm>
              <a:off x="3063" y="4980"/>
              <a:ext cx="671" cy="602"/>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sp>
          <p:nvSpPr>
            <p:cNvPr id="37" name="Freeform 821"/>
            <p:cNvSpPr>
              <a:spLocks/>
            </p:cNvSpPr>
            <p:nvPr/>
          </p:nvSpPr>
          <p:spPr bwMode="black">
            <a:xfrm>
              <a:off x="4179" y="4980"/>
              <a:ext cx="671" cy="602"/>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sp>
          <p:nvSpPr>
            <p:cNvPr id="38" name="Freeform 822"/>
            <p:cNvSpPr>
              <a:spLocks/>
            </p:cNvSpPr>
            <p:nvPr/>
          </p:nvSpPr>
          <p:spPr bwMode="black">
            <a:xfrm>
              <a:off x="3625" y="4976"/>
              <a:ext cx="667"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sp>
          <p:nvSpPr>
            <p:cNvPr id="39" name="Freeform 823"/>
            <p:cNvSpPr>
              <a:spLocks/>
            </p:cNvSpPr>
            <p:nvPr/>
          </p:nvSpPr>
          <p:spPr bwMode="black">
            <a:xfrm>
              <a:off x="4754" y="4976"/>
              <a:ext cx="667"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grpSp>
      <p:sp>
        <p:nvSpPr>
          <p:cNvPr id="40" name="TextBox 39"/>
          <p:cNvSpPr txBox="1"/>
          <p:nvPr/>
        </p:nvSpPr>
        <p:spPr>
          <a:xfrm>
            <a:off x="8377238" y="6565900"/>
            <a:ext cx="309562" cy="203200"/>
          </a:xfrm>
          <a:prstGeom prst="rect">
            <a:avLst/>
          </a:prstGeom>
          <a:noFill/>
        </p:spPr>
        <p:txBody>
          <a:bodyPr wrap="none" anchor="ctr">
            <a:spAutoFit/>
          </a:bodyPr>
          <a:lstStyle/>
          <a:p>
            <a:pPr algn="r" fontAlgn="auto">
              <a:lnSpc>
                <a:spcPct val="90000"/>
              </a:lnSpc>
              <a:spcBef>
                <a:spcPts val="0"/>
              </a:spcBef>
              <a:spcAft>
                <a:spcPts val="0"/>
              </a:spcAft>
              <a:defRPr/>
            </a:pPr>
            <a:fld id="{8843355D-58BB-4B0D-AC8C-5BC74E2072EE}" type="slidenum">
              <a:rPr lang="en-US" sz="800">
                <a:solidFill>
                  <a:srgbClr val="8F8F8F"/>
                </a:solidFill>
                <a:latin typeface="+mn-lt"/>
              </a:rPr>
              <a:pPr algn="r" fontAlgn="auto">
                <a:lnSpc>
                  <a:spcPct val="90000"/>
                </a:lnSpc>
                <a:spcBef>
                  <a:spcPts val="0"/>
                </a:spcBef>
                <a:spcAft>
                  <a:spcPts val="0"/>
                </a:spcAft>
                <a:defRPr/>
              </a:pPr>
              <a:t>‹#›</a:t>
            </a:fld>
            <a:endParaRPr lang="en-US" sz="800" dirty="0">
              <a:solidFill>
                <a:srgbClr val="8F8F8F"/>
              </a:solidFill>
              <a:latin typeface="+mn-lt"/>
            </a:endParaRPr>
          </a:p>
        </p:txBody>
      </p:sp>
      <p:sp>
        <p:nvSpPr>
          <p:cNvPr id="41" name="TextBox 40"/>
          <p:cNvSpPr txBox="1"/>
          <p:nvPr/>
        </p:nvSpPr>
        <p:spPr>
          <a:xfrm>
            <a:off x="457200" y="6537325"/>
            <a:ext cx="1912938" cy="203200"/>
          </a:xfrm>
          <a:prstGeom prst="rect">
            <a:avLst/>
          </a:prstGeom>
          <a:noFill/>
        </p:spPr>
        <p:txBody>
          <a:bodyPr wrap="none" anchor="ctr">
            <a:spAutoFit/>
          </a:bodyPr>
          <a:lstStyle/>
          <a:p>
            <a:pPr fontAlgn="auto">
              <a:lnSpc>
                <a:spcPct val="90000"/>
              </a:lnSpc>
              <a:spcBef>
                <a:spcPts val="0"/>
              </a:spcBef>
              <a:spcAft>
                <a:spcPts val="0"/>
              </a:spcAft>
              <a:defRPr/>
            </a:pPr>
            <a:r>
              <a:rPr lang="en-US" sz="800" dirty="0">
                <a:solidFill>
                  <a:srgbClr val="8F8F8F"/>
                </a:solidFill>
                <a:latin typeface="+mn-lt"/>
              </a:rPr>
              <a:t>© </a:t>
            </a:r>
            <a:r>
              <a:rPr lang="en-US" sz="800" dirty="0" smtClean="0">
                <a:solidFill>
                  <a:srgbClr val="8F8F8F"/>
                </a:solidFill>
                <a:latin typeface="+mn-lt"/>
              </a:rPr>
              <a:t>2015 </a:t>
            </a:r>
            <a:r>
              <a:rPr lang="en-US" sz="800" dirty="0">
                <a:solidFill>
                  <a:srgbClr val="8F8F8F"/>
                </a:solidFill>
                <a:latin typeface="+mn-lt"/>
              </a:rPr>
              <a:t>Avaya Inc. All rights reserved.</a:t>
            </a:r>
          </a:p>
        </p:txBody>
      </p:sp>
      <p:sp>
        <p:nvSpPr>
          <p:cNvPr id="2" name="Title 1"/>
          <p:cNvSpPr>
            <a:spLocks noGrp="1"/>
          </p:cNvSpPr>
          <p:nvPr>
            <p:ph type="title"/>
          </p:nvPr>
        </p:nvSpPr>
        <p:spPr>
          <a:xfrm>
            <a:off x="722312" y="2130552"/>
            <a:ext cx="6400800" cy="1097280"/>
          </a:xfrm>
        </p:spPr>
        <p:txBody>
          <a:bodyPr/>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2" y="3300984"/>
            <a:ext cx="6400800" cy="1130300"/>
          </a:xfrm>
        </p:spPr>
        <p:txBody>
          <a:bodyPr>
            <a:noAutofit/>
          </a:bodyPr>
          <a:lstStyle>
            <a:lvl1pPr marL="0" indent="0" algn="r">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2" name="Date Placeholder 3"/>
          <p:cNvSpPr>
            <a:spLocks noGrp="1"/>
          </p:cNvSpPr>
          <p:nvPr>
            <p:ph type="dt" sz="half" idx="10"/>
          </p:nvPr>
        </p:nvSpPr>
        <p:spPr/>
        <p:txBody>
          <a:bodyPr/>
          <a:lstStyle>
            <a:lvl1pPr>
              <a:defRPr/>
            </a:lvl1pPr>
          </a:lstStyle>
          <a:p>
            <a:pPr>
              <a:defRPr/>
            </a:pPr>
            <a:fld id="{A0B5786A-EE7A-489F-BD6E-5FCD8098C9BC}" type="datetime1">
              <a:rPr lang="en-US"/>
              <a:pPr>
                <a:defRPr/>
              </a:pPr>
              <a:t>8/3/2015</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Quote Slide">
    <p:spTree>
      <p:nvGrpSpPr>
        <p:cNvPr id="1" name=""/>
        <p:cNvGrpSpPr/>
        <p:nvPr/>
      </p:nvGrpSpPr>
      <p:grpSpPr>
        <a:xfrm>
          <a:off x="0" y="0"/>
          <a:ext cx="0" cy="0"/>
          <a:chOff x="0" y="0"/>
          <a:chExt cx="0" cy="0"/>
        </a:xfrm>
      </p:grpSpPr>
      <p:sp>
        <p:nvSpPr>
          <p:cNvPr id="5" name="Rectangle 42"/>
          <p:cNvSpPr>
            <a:spLocks noChangeArrowheads="1"/>
          </p:cNvSpPr>
          <p:nvPr/>
        </p:nvSpPr>
        <p:spPr bwMode="invGray">
          <a:xfrm>
            <a:off x="0" y="1581150"/>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6" name="Rectangle 7"/>
          <p:cNvSpPr>
            <a:spLocks noChangeArrowheads="1"/>
          </p:cNvSpPr>
          <p:nvPr/>
        </p:nvSpPr>
        <p:spPr bwMode="invGray">
          <a:xfrm>
            <a:off x="3159125" y="1581150"/>
            <a:ext cx="304800" cy="246063"/>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7" name="Rectangle 8"/>
          <p:cNvSpPr>
            <a:spLocks noChangeArrowheads="1"/>
          </p:cNvSpPr>
          <p:nvPr/>
        </p:nvSpPr>
        <p:spPr bwMode="invGray">
          <a:xfrm>
            <a:off x="2843213" y="1581150"/>
            <a:ext cx="304800" cy="246063"/>
          </a:xfrm>
          <a:prstGeom prst="rect">
            <a:avLst/>
          </a:prstGeom>
          <a:solidFill>
            <a:srgbClr val="D10811">
              <a:alpha val="5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8" name="Rectangle 14"/>
          <p:cNvSpPr>
            <a:spLocks noChangeArrowheads="1"/>
          </p:cNvSpPr>
          <p:nvPr/>
        </p:nvSpPr>
        <p:spPr bwMode="invGray">
          <a:xfrm>
            <a:off x="8526463"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9" name="Rectangle 15"/>
          <p:cNvSpPr>
            <a:spLocks noChangeArrowheads="1"/>
          </p:cNvSpPr>
          <p:nvPr/>
        </p:nvSpPr>
        <p:spPr bwMode="invGray">
          <a:xfrm>
            <a:off x="8210550"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0" name="Rectangle 16"/>
          <p:cNvSpPr>
            <a:spLocks noChangeArrowheads="1"/>
          </p:cNvSpPr>
          <p:nvPr/>
        </p:nvSpPr>
        <p:spPr bwMode="invGray">
          <a:xfrm>
            <a:off x="7894638"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1" name="Rectangle 17"/>
          <p:cNvSpPr>
            <a:spLocks noChangeArrowheads="1"/>
          </p:cNvSpPr>
          <p:nvPr/>
        </p:nvSpPr>
        <p:spPr bwMode="invGray">
          <a:xfrm>
            <a:off x="7578725"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2" name="Rectangle 18"/>
          <p:cNvSpPr>
            <a:spLocks noChangeArrowheads="1"/>
          </p:cNvSpPr>
          <p:nvPr/>
        </p:nvSpPr>
        <p:spPr bwMode="invGray">
          <a:xfrm>
            <a:off x="7262813"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3" name="Rectangle 19"/>
          <p:cNvSpPr>
            <a:spLocks noChangeArrowheads="1"/>
          </p:cNvSpPr>
          <p:nvPr/>
        </p:nvSpPr>
        <p:spPr bwMode="invGray">
          <a:xfrm>
            <a:off x="6946900"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4" name="Rectangle 20"/>
          <p:cNvSpPr>
            <a:spLocks noChangeArrowheads="1"/>
          </p:cNvSpPr>
          <p:nvPr/>
        </p:nvSpPr>
        <p:spPr bwMode="invGray">
          <a:xfrm>
            <a:off x="6630988"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5" name="Rectangle 21"/>
          <p:cNvSpPr>
            <a:spLocks noChangeArrowheads="1"/>
          </p:cNvSpPr>
          <p:nvPr/>
        </p:nvSpPr>
        <p:spPr bwMode="invGray">
          <a:xfrm>
            <a:off x="6316663" y="1581150"/>
            <a:ext cx="304800" cy="250825"/>
          </a:xfrm>
          <a:prstGeom prst="rect">
            <a:avLst/>
          </a:prstGeom>
          <a:solidFill>
            <a:srgbClr val="D10811"/>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6" name="Rectangle 22"/>
          <p:cNvSpPr>
            <a:spLocks noChangeArrowheads="1"/>
          </p:cNvSpPr>
          <p:nvPr/>
        </p:nvSpPr>
        <p:spPr bwMode="invGray">
          <a:xfrm>
            <a:off x="6000750"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7" name="Rectangle 23"/>
          <p:cNvSpPr>
            <a:spLocks noChangeArrowheads="1"/>
          </p:cNvSpPr>
          <p:nvPr/>
        </p:nvSpPr>
        <p:spPr bwMode="invGray">
          <a:xfrm>
            <a:off x="5684838"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8" name="Rectangle 24"/>
          <p:cNvSpPr>
            <a:spLocks noChangeArrowheads="1"/>
          </p:cNvSpPr>
          <p:nvPr/>
        </p:nvSpPr>
        <p:spPr bwMode="invGray">
          <a:xfrm>
            <a:off x="5368925" y="1581150"/>
            <a:ext cx="304800" cy="250825"/>
          </a:xfrm>
          <a:prstGeom prst="rect">
            <a:avLst/>
          </a:prstGeom>
          <a:solidFill>
            <a:srgbClr val="D10811">
              <a:alpha val="3803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9" name="Rectangle 26"/>
          <p:cNvSpPr>
            <a:spLocks noChangeArrowheads="1"/>
          </p:cNvSpPr>
          <p:nvPr/>
        </p:nvSpPr>
        <p:spPr bwMode="invGray">
          <a:xfrm>
            <a:off x="4737100"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0" name="Rectangle 27"/>
          <p:cNvSpPr>
            <a:spLocks noChangeArrowheads="1"/>
          </p:cNvSpPr>
          <p:nvPr/>
        </p:nvSpPr>
        <p:spPr bwMode="invGray">
          <a:xfrm>
            <a:off x="4421188" y="1581150"/>
            <a:ext cx="304800" cy="250825"/>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1" name="Rectangle 301"/>
          <p:cNvSpPr>
            <a:spLocks noChangeArrowheads="1"/>
          </p:cNvSpPr>
          <p:nvPr/>
        </p:nvSpPr>
        <p:spPr bwMode="invGray">
          <a:xfrm>
            <a:off x="3473450" y="4767263"/>
            <a:ext cx="304800" cy="274637"/>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2" name="Rectangle 302"/>
          <p:cNvSpPr>
            <a:spLocks noChangeArrowheads="1"/>
          </p:cNvSpPr>
          <p:nvPr/>
        </p:nvSpPr>
        <p:spPr bwMode="invGray">
          <a:xfrm>
            <a:off x="3157538" y="4767263"/>
            <a:ext cx="304800" cy="274637"/>
          </a:xfrm>
          <a:prstGeom prst="rect">
            <a:avLst/>
          </a:prstGeom>
          <a:solidFill>
            <a:srgbClr val="D10811">
              <a:alpha val="3803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3" name="Rectangle 304"/>
          <p:cNvSpPr>
            <a:spLocks noChangeArrowheads="1"/>
          </p:cNvSpPr>
          <p:nvPr/>
        </p:nvSpPr>
        <p:spPr bwMode="invGray">
          <a:xfrm>
            <a:off x="2525713" y="4767263"/>
            <a:ext cx="304800" cy="274637"/>
          </a:xfrm>
          <a:prstGeom prst="rect">
            <a:avLst/>
          </a:prstGeom>
          <a:solidFill>
            <a:srgbClr val="D10811">
              <a:alpha val="5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4" name="Rectangle 305"/>
          <p:cNvSpPr>
            <a:spLocks noChangeArrowheads="1"/>
          </p:cNvSpPr>
          <p:nvPr/>
        </p:nvSpPr>
        <p:spPr bwMode="invGray">
          <a:xfrm>
            <a:off x="2209800" y="4767263"/>
            <a:ext cx="304800" cy="274637"/>
          </a:xfrm>
          <a:prstGeom prst="rect">
            <a:avLst/>
          </a:prstGeom>
          <a:solidFill>
            <a:srgbClr val="D10811">
              <a:alpha val="36862"/>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5" name="Rectangle 307"/>
          <p:cNvSpPr>
            <a:spLocks noChangeArrowheads="1"/>
          </p:cNvSpPr>
          <p:nvPr/>
        </p:nvSpPr>
        <p:spPr bwMode="invGray">
          <a:xfrm>
            <a:off x="1579563" y="4767263"/>
            <a:ext cx="304800" cy="274637"/>
          </a:xfrm>
          <a:prstGeom prst="rect">
            <a:avLst/>
          </a:prstGeom>
          <a:solidFill>
            <a:srgbClr val="D10811">
              <a:alpha val="36862"/>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6" name="Rectangle 311"/>
          <p:cNvSpPr>
            <a:spLocks noChangeArrowheads="1"/>
          </p:cNvSpPr>
          <p:nvPr/>
        </p:nvSpPr>
        <p:spPr bwMode="invGray">
          <a:xfrm>
            <a:off x="8524875"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7" name="Rectangle 312"/>
          <p:cNvSpPr>
            <a:spLocks noChangeArrowheads="1"/>
          </p:cNvSpPr>
          <p:nvPr/>
        </p:nvSpPr>
        <p:spPr bwMode="invGray">
          <a:xfrm>
            <a:off x="8208963"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8" name="Rectangle 314"/>
          <p:cNvSpPr>
            <a:spLocks noChangeArrowheads="1"/>
          </p:cNvSpPr>
          <p:nvPr/>
        </p:nvSpPr>
        <p:spPr bwMode="invGray">
          <a:xfrm>
            <a:off x="7577138"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9" name="Rectangle 315"/>
          <p:cNvSpPr>
            <a:spLocks noChangeArrowheads="1"/>
          </p:cNvSpPr>
          <p:nvPr/>
        </p:nvSpPr>
        <p:spPr bwMode="invGray">
          <a:xfrm>
            <a:off x="7261225"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0" name="Rectangle 317"/>
          <p:cNvSpPr>
            <a:spLocks noChangeArrowheads="1"/>
          </p:cNvSpPr>
          <p:nvPr/>
        </p:nvSpPr>
        <p:spPr bwMode="invGray">
          <a:xfrm>
            <a:off x="6629400"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1" name="Rectangle 318"/>
          <p:cNvSpPr>
            <a:spLocks noChangeArrowheads="1"/>
          </p:cNvSpPr>
          <p:nvPr/>
        </p:nvSpPr>
        <p:spPr bwMode="invGray">
          <a:xfrm>
            <a:off x="6315075" y="4767263"/>
            <a:ext cx="304800" cy="274637"/>
          </a:xfrm>
          <a:prstGeom prst="rect">
            <a:avLst/>
          </a:prstGeom>
          <a:solidFill>
            <a:srgbClr val="D10811"/>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2" name="Rectangle 321"/>
          <p:cNvSpPr>
            <a:spLocks noChangeArrowheads="1"/>
          </p:cNvSpPr>
          <p:nvPr/>
        </p:nvSpPr>
        <p:spPr bwMode="invGray">
          <a:xfrm>
            <a:off x="5367338" y="4767263"/>
            <a:ext cx="304800" cy="274637"/>
          </a:xfrm>
          <a:prstGeom prst="rect">
            <a:avLst/>
          </a:prstGeom>
          <a:solidFill>
            <a:srgbClr val="D10811">
              <a:alpha val="38039"/>
            </a:srgbClr>
          </a:solidFill>
          <a:ln w="9525" algn="ctr">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3" name="Rectangle 323"/>
          <p:cNvSpPr>
            <a:spLocks noChangeArrowheads="1"/>
          </p:cNvSpPr>
          <p:nvPr/>
        </p:nvSpPr>
        <p:spPr bwMode="invGray">
          <a:xfrm>
            <a:off x="4735513" y="4767263"/>
            <a:ext cx="304800" cy="274637"/>
          </a:xfrm>
          <a:prstGeom prst="rect">
            <a:avLst/>
          </a:prstGeom>
          <a:solidFill>
            <a:srgbClr val="D10811">
              <a:alpha val="38039"/>
            </a:srgbClr>
          </a:solidFill>
          <a:ln w="9525" algn="ctr">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4" name="Rectangle 33"/>
          <p:cNvSpPr/>
          <p:nvPr/>
        </p:nvSpPr>
        <p:spPr bwMode="white">
          <a:xfrm>
            <a:off x="0" y="1847850"/>
            <a:ext cx="9144000" cy="2925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5" name="Group 818"/>
          <p:cNvGrpSpPr>
            <a:grpSpLocks/>
          </p:cNvGrpSpPr>
          <p:nvPr/>
        </p:nvGrpSpPr>
        <p:grpSpPr bwMode="auto">
          <a:xfrm>
            <a:off x="7472363" y="701675"/>
            <a:ext cx="1111250" cy="314325"/>
            <a:chOff x="3063" y="4976"/>
            <a:chExt cx="2916" cy="828"/>
          </a:xfrm>
        </p:grpSpPr>
        <p:sp>
          <p:nvSpPr>
            <p:cNvPr id="36" name="Freeform 819"/>
            <p:cNvSpPr>
              <a:spLocks/>
            </p:cNvSpPr>
            <p:nvPr/>
          </p:nvSpPr>
          <p:spPr bwMode="black">
            <a:xfrm>
              <a:off x="5308" y="4976"/>
              <a:ext cx="671"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sp>
          <p:nvSpPr>
            <p:cNvPr id="37" name="Freeform 820"/>
            <p:cNvSpPr>
              <a:spLocks/>
            </p:cNvSpPr>
            <p:nvPr/>
          </p:nvSpPr>
          <p:spPr bwMode="black">
            <a:xfrm>
              <a:off x="3063" y="4980"/>
              <a:ext cx="671" cy="602"/>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sp>
          <p:nvSpPr>
            <p:cNvPr id="38" name="Freeform 821"/>
            <p:cNvSpPr>
              <a:spLocks/>
            </p:cNvSpPr>
            <p:nvPr/>
          </p:nvSpPr>
          <p:spPr bwMode="black">
            <a:xfrm>
              <a:off x="4179" y="4980"/>
              <a:ext cx="671" cy="602"/>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sp>
          <p:nvSpPr>
            <p:cNvPr id="39" name="Freeform 822"/>
            <p:cNvSpPr>
              <a:spLocks/>
            </p:cNvSpPr>
            <p:nvPr/>
          </p:nvSpPr>
          <p:spPr bwMode="black">
            <a:xfrm>
              <a:off x="3625" y="4976"/>
              <a:ext cx="667"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sp>
          <p:nvSpPr>
            <p:cNvPr id="40" name="Freeform 823"/>
            <p:cNvSpPr>
              <a:spLocks/>
            </p:cNvSpPr>
            <p:nvPr/>
          </p:nvSpPr>
          <p:spPr bwMode="black">
            <a:xfrm>
              <a:off x="4754" y="4976"/>
              <a:ext cx="667"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grpSp>
      <p:sp>
        <p:nvSpPr>
          <p:cNvPr id="41" name="TextBox 40"/>
          <p:cNvSpPr txBox="1"/>
          <p:nvPr/>
        </p:nvSpPr>
        <p:spPr>
          <a:xfrm>
            <a:off x="8377238" y="6565900"/>
            <a:ext cx="309562" cy="203200"/>
          </a:xfrm>
          <a:prstGeom prst="rect">
            <a:avLst/>
          </a:prstGeom>
          <a:noFill/>
        </p:spPr>
        <p:txBody>
          <a:bodyPr wrap="none" anchor="ctr">
            <a:spAutoFit/>
          </a:bodyPr>
          <a:lstStyle/>
          <a:p>
            <a:pPr algn="r" fontAlgn="auto">
              <a:lnSpc>
                <a:spcPct val="90000"/>
              </a:lnSpc>
              <a:spcBef>
                <a:spcPts val="0"/>
              </a:spcBef>
              <a:spcAft>
                <a:spcPts val="0"/>
              </a:spcAft>
              <a:defRPr/>
            </a:pPr>
            <a:fld id="{9BD790E0-83F8-4905-81B5-F0909A85648A}" type="slidenum">
              <a:rPr lang="en-US" sz="800">
                <a:solidFill>
                  <a:srgbClr val="8F8F8F"/>
                </a:solidFill>
                <a:latin typeface="+mn-lt"/>
              </a:rPr>
              <a:pPr algn="r" fontAlgn="auto">
                <a:lnSpc>
                  <a:spcPct val="90000"/>
                </a:lnSpc>
                <a:spcBef>
                  <a:spcPts val="0"/>
                </a:spcBef>
                <a:spcAft>
                  <a:spcPts val="0"/>
                </a:spcAft>
                <a:defRPr/>
              </a:pPr>
              <a:t>‹#›</a:t>
            </a:fld>
            <a:endParaRPr lang="en-US" sz="800" dirty="0">
              <a:solidFill>
                <a:srgbClr val="8F8F8F"/>
              </a:solidFill>
              <a:latin typeface="+mn-lt"/>
            </a:endParaRPr>
          </a:p>
        </p:txBody>
      </p:sp>
      <p:sp>
        <p:nvSpPr>
          <p:cNvPr id="42" name="TextBox 41"/>
          <p:cNvSpPr txBox="1"/>
          <p:nvPr/>
        </p:nvSpPr>
        <p:spPr>
          <a:xfrm>
            <a:off x="457200" y="6537325"/>
            <a:ext cx="1912938" cy="203200"/>
          </a:xfrm>
          <a:prstGeom prst="rect">
            <a:avLst/>
          </a:prstGeom>
          <a:noFill/>
        </p:spPr>
        <p:txBody>
          <a:bodyPr wrap="none" anchor="ctr">
            <a:spAutoFit/>
          </a:bodyPr>
          <a:lstStyle/>
          <a:p>
            <a:pPr fontAlgn="auto">
              <a:lnSpc>
                <a:spcPct val="90000"/>
              </a:lnSpc>
              <a:spcBef>
                <a:spcPts val="0"/>
              </a:spcBef>
              <a:spcAft>
                <a:spcPts val="0"/>
              </a:spcAft>
              <a:defRPr/>
            </a:pPr>
            <a:r>
              <a:rPr lang="en-US" sz="800" dirty="0">
                <a:solidFill>
                  <a:srgbClr val="8F8F8F"/>
                </a:solidFill>
                <a:latin typeface="+mn-lt"/>
              </a:rPr>
              <a:t>© </a:t>
            </a:r>
            <a:r>
              <a:rPr lang="en-US" sz="800" dirty="0" smtClean="0">
                <a:solidFill>
                  <a:srgbClr val="8F8F8F"/>
                </a:solidFill>
                <a:latin typeface="+mn-lt"/>
              </a:rPr>
              <a:t>2015 </a:t>
            </a:r>
            <a:r>
              <a:rPr lang="en-US" sz="800" dirty="0">
                <a:solidFill>
                  <a:srgbClr val="8F8F8F"/>
                </a:solidFill>
                <a:latin typeface="+mn-lt"/>
              </a:rPr>
              <a:t>Avaya Inc. All rights reserved.</a:t>
            </a:r>
          </a:p>
        </p:txBody>
      </p:sp>
      <p:sp>
        <p:nvSpPr>
          <p:cNvPr id="2" name="Title 1"/>
          <p:cNvSpPr>
            <a:spLocks noGrp="1"/>
          </p:cNvSpPr>
          <p:nvPr>
            <p:ph type="title"/>
          </p:nvPr>
        </p:nvSpPr>
        <p:spPr>
          <a:xfrm>
            <a:off x="1447800" y="2130552"/>
            <a:ext cx="6745224" cy="2029968"/>
          </a:xfrm>
        </p:spPr>
        <p:txBody>
          <a:bodyPr anchor="ctr"/>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447800" y="5357611"/>
            <a:ext cx="6745224" cy="476519"/>
          </a:xfrm>
        </p:spPr>
        <p:txBody>
          <a:bodyPr anchor="b">
            <a:noAutofit/>
          </a:bodyPr>
          <a:lstStyle>
            <a:lvl1pPr marL="0" indent="0" algn="r">
              <a:lnSpc>
                <a:spcPct val="90000"/>
              </a:lnSpc>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8" name="Text Placeholder 2"/>
          <p:cNvSpPr>
            <a:spLocks noGrp="1"/>
          </p:cNvSpPr>
          <p:nvPr>
            <p:ph type="body" idx="13"/>
          </p:nvPr>
        </p:nvSpPr>
        <p:spPr>
          <a:xfrm>
            <a:off x="1447800" y="5841642"/>
            <a:ext cx="6745224" cy="381000"/>
          </a:xfrm>
        </p:spPr>
        <p:txBody>
          <a:bodyPr>
            <a:normAutofit/>
          </a:bodyPr>
          <a:lstStyle>
            <a:lvl1pPr marL="0" indent="0" algn="r">
              <a:lnSpc>
                <a:spcPct val="90000"/>
              </a:lnSpc>
              <a:spcBef>
                <a:spcPts val="0"/>
              </a:spcBef>
              <a:buNone/>
              <a:defRPr sz="2000" i="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3" name="Date Placeholder 3"/>
          <p:cNvSpPr>
            <a:spLocks noGrp="1"/>
          </p:cNvSpPr>
          <p:nvPr>
            <p:ph type="dt" sz="half" idx="14"/>
          </p:nvPr>
        </p:nvSpPr>
        <p:spPr/>
        <p:txBody>
          <a:bodyPr/>
          <a:lstStyle>
            <a:lvl1pPr>
              <a:defRPr/>
            </a:lvl1pPr>
          </a:lstStyle>
          <a:p>
            <a:pPr>
              <a:defRPr/>
            </a:pPr>
            <a:fld id="{C2475694-1621-44E3-88A2-A1A5EEBCFCAD}" type="datetime1">
              <a:rPr lang="en-US"/>
              <a:pPr>
                <a:defRPr/>
              </a:pPr>
              <a:t>8/3/2015</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5EDEAC-8599-4076-A83E-D5307EF1D4A5}" type="datetime1">
              <a:rPr lang="en-US"/>
              <a:pPr>
                <a:defRPr/>
              </a:pPr>
              <a:t>8/3/2015</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6000"/>
            <a:ext cx="4040188"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6000"/>
            <a:ext cx="4041775"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F0085F-EA51-4D95-9CA8-D16795F8B7EC}" type="datetime1">
              <a:rPr lang="en-US"/>
              <a:pPr>
                <a:defRPr/>
              </a:pPr>
              <a:t>8/3/2015</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756E62-0C45-4998-812E-87FC982C523B}" type="datetime1">
              <a:rPr lang="en-US"/>
              <a:pPr>
                <a:defRPr/>
              </a:pPr>
              <a:t>8/3/2015</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457200" y="1295400"/>
            <a:ext cx="8229600" cy="457200"/>
          </a:xfrm>
        </p:spPr>
        <p:txBody>
          <a:bodyPr>
            <a:normAutofit/>
          </a:bodyPr>
          <a:lstStyle>
            <a:lvl1pPr marL="0" indent="0">
              <a:spcBef>
                <a:spcPts val="0"/>
              </a:spcBef>
              <a:buNone/>
              <a:defRPr sz="2200">
                <a:solidFill>
                  <a:schemeClr val="accent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A2699836-8E3E-45FF-B350-270FF7EE3B1B}" type="datetime1">
              <a:rPr lang="en-US"/>
              <a:pPr>
                <a:defRPr/>
              </a:pPr>
              <a:t>8/3/2015</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fontAlgn="auto">
              <a:spcBef>
                <a:spcPts val="0"/>
              </a:spcBef>
              <a:spcAft>
                <a:spcPts val="0"/>
              </a:spcAft>
              <a:defRPr/>
            </a:pPr>
            <a:endParaRPr lang="en-US"/>
          </a:p>
        </p:txBody>
      </p:sp>
      <p:sp>
        <p:nvSpPr>
          <p:cNvPr id="9" name="Rectangle 68"/>
          <p:cNvSpPr>
            <a:spLocks noChangeArrowheads="1"/>
          </p:cNvSpPr>
          <p:nvPr/>
        </p:nvSpPr>
        <p:spPr bwMode="invGray">
          <a:xfrm>
            <a:off x="5662613" y="-7938"/>
            <a:ext cx="390525" cy="365126"/>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0" name="Rectangle 69"/>
          <p:cNvSpPr>
            <a:spLocks noChangeArrowheads="1"/>
          </p:cNvSpPr>
          <p:nvPr/>
        </p:nvSpPr>
        <p:spPr bwMode="invGray">
          <a:xfrm>
            <a:off x="5257800" y="-7938"/>
            <a:ext cx="390525" cy="365126"/>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1" name="Rectangle 72"/>
          <p:cNvSpPr>
            <a:spLocks noChangeArrowheads="1"/>
          </p:cNvSpPr>
          <p:nvPr/>
        </p:nvSpPr>
        <p:spPr bwMode="invGray">
          <a:xfrm>
            <a:off x="4043363" y="-7938"/>
            <a:ext cx="390525" cy="365126"/>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2" name="Rectangle 73"/>
          <p:cNvSpPr>
            <a:spLocks noChangeArrowheads="1"/>
          </p:cNvSpPr>
          <p:nvPr/>
        </p:nvSpPr>
        <p:spPr bwMode="invGray">
          <a:xfrm>
            <a:off x="3638550" y="-7938"/>
            <a:ext cx="390525" cy="365126"/>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3" name="Rectangle 76"/>
          <p:cNvSpPr>
            <a:spLocks noChangeArrowheads="1"/>
          </p:cNvSpPr>
          <p:nvPr/>
        </p:nvSpPr>
        <p:spPr bwMode="invGray">
          <a:xfrm>
            <a:off x="2427288" y="-7938"/>
            <a:ext cx="390525" cy="365126"/>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4" name="Rectangle 77"/>
          <p:cNvSpPr>
            <a:spLocks noChangeArrowheads="1"/>
          </p:cNvSpPr>
          <p:nvPr/>
        </p:nvSpPr>
        <p:spPr bwMode="invGray">
          <a:xfrm>
            <a:off x="2022475" y="-7938"/>
            <a:ext cx="390525" cy="365126"/>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5" name="Rectangle 79"/>
          <p:cNvSpPr>
            <a:spLocks noChangeArrowheads="1"/>
          </p:cNvSpPr>
          <p:nvPr/>
        </p:nvSpPr>
        <p:spPr bwMode="invGray">
          <a:xfrm>
            <a:off x="1212850" y="-7938"/>
            <a:ext cx="390525" cy="365126"/>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6" name="Rectangle 82"/>
          <p:cNvSpPr>
            <a:spLocks noChangeArrowheads="1"/>
          </p:cNvSpPr>
          <p:nvPr/>
        </p:nvSpPr>
        <p:spPr bwMode="invGray">
          <a:xfrm>
            <a:off x="0" y="-7938"/>
            <a:ext cx="390525" cy="365126"/>
          </a:xfrm>
          <a:prstGeom prst="rect">
            <a:avLst/>
          </a:prstGeom>
          <a:solidFill>
            <a:schemeClr val="accent1">
              <a:lumMod val="60000"/>
              <a:lumOff val="40000"/>
            </a:schemeClr>
          </a:solidFill>
          <a:ln w="9525" algn="ctr">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21"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fontAlgn="auto">
              <a:spcBef>
                <a:spcPts val="0"/>
              </a:spcBef>
              <a:spcAft>
                <a:spcPts val="0"/>
              </a:spcAft>
              <a:defRPr/>
            </a:pPr>
            <a:endParaRPr lang="en-US"/>
          </a:p>
        </p:txBody>
      </p:sp>
      <p:grpSp>
        <p:nvGrpSpPr>
          <p:cNvPr id="2" name="Group 127"/>
          <p:cNvGrpSpPr>
            <a:grpSpLocks/>
          </p:cNvGrpSpPr>
          <p:nvPr/>
        </p:nvGrpSpPr>
        <p:grpSpPr bwMode="black">
          <a:xfrm>
            <a:off x="7908916" y="80554"/>
            <a:ext cx="858838" cy="242887"/>
            <a:chOff x="4707" y="440"/>
            <a:chExt cx="700" cy="198"/>
          </a:xfrm>
          <a:solidFill>
            <a:sysClr val="window" lastClr="FFFFFF"/>
          </a:solidFill>
        </p:grpSpPr>
        <p:sp>
          <p:nvSpPr>
            <p:cNvPr id="23" name="Freeform 128"/>
            <p:cNvSpPr>
              <a:spLocks/>
            </p:cNvSpPr>
            <p:nvPr/>
          </p:nvSpPr>
          <p:spPr bwMode="black">
            <a:xfrm>
              <a:off x="5247" y="440"/>
              <a:ext cx="160"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endParaRPr>
            </a:p>
          </p:txBody>
        </p:sp>
        <p:sp>
          <p:nvSpPr>
            <p:cNvPr id="24" name="Freeform 129"/>
            <p:cNvSpPr>
              <a:spLocks/>
            </p:cNvSpPr>
            <p:nvPr/>
          </p:nvSpPr>
          <p:spPr bwMode="black">
            <a:xfrm>
              <a:off x="4707" y="441"/>
              <a:ext cx="160"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endParaRPr>
            </a:p>
          </p:txBody>
        </p:sp>
        <p:sp>
          <p:nvSpPr>
            <p:cNvPr id="25" name="Freeform 130"/>
            <p:cNvSpPr>
              <a:spLocks/>
            </p:cNvSpPr>
            <p:nvPr/>
          </p:nvSpPr>
          <p:spPr bwMode="black">
            <a:xfrm>
              <a:off x="4975" y="441"/>
              <a:ext cx="162"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endParaRPr>
            </a:p>
          </p:txBody>
        </p:sp>
        <p:sp>
          <p:nvSpPr>
            <p:cNvPr id="26" name="Freeform 131"/>
            <p:cNvSpPr>
              <a:spLocks/>
            </p:cNvSpPr>
            <p:nvPr/>
          </p:nvSpPr>
          <p:spPr bwMode="black">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endParaRPr>
            </a:p>
          </p:txBody>
        </p:sp>
        <p:sp>
          <p:nvSpPr>
            <p:cNvPr id="27" name="Freeform 132"/>
            <p:cNvSpPr>
              <a:spLocks/>
            </p:cNvSpPr>
            <p:nvPr/>
          </p:nvSpPr>
          <p:spPr bwMode="black">
            <a:xfrm>
              <a:off x="5113" y="440"/>
              <a:ext cx="159"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endParaRPr>
            </a:p>
          </p:txBody>
        </p:sp>
      </p:grpSp>
      <p:sp>
        <p:nvSpPr>
          <p:cNvPr id="8205" name="Title Placeholder 1"/>
          <p:cNvSpPr>
            <a:spLocks noGrp="1"/>
          </p:cNvSpPr>
          <p:nvPr>
            <p:ph type="title"/>
          </p:nvPr>
        </p:nvSpPr>
        <p:spPr bwMode="auto">
          <a:xfrm>
            <a:off x="457200" y="434975"/>
            <a:ext cx="82296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206" name="Text Placeholder 2"/>
          <p:cNvSpPr>
            <a:spLocks noGrp="1"/>
          </p:cNvSpPr>
          <p:nvPr>
            <p:ph type="body" idx="1"/>
          </p:nvPr>
        </p:nvSpPr>
        <p:spPr bwMode="auto">
          <a:xfrm>
            <a:off x="457200" y="14478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858000" y="6537325"/>
            <a:ext cx="762000" cy="244475"/>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mn-lt"/>
              </a:defRPr>
            </a:lvl1pPr>
          </a:lstStyle>
          <a:p>
            <a:pPr>
              <a:defRPr/>
            </a:pPr>
            <a:fld id="{CA94597B-2A90-4F41-B948-841538029784}" type="datetime1">
              <a:rPr lang="en-US"/>
              <a:pPr>
                <a:defRPr/>
              </a:pPr>
              <a:t>8/3/2015</a:t>
            </a:fld>
            <a:endParaRPr lang="en-US"/>
          </a:p>
        </p:txBody>
      </p:sp>
      <p:sp>
        <p:nvSpPr>
          <p:cNvPr id="28" name="TextBox 27"/>
          <p:cNvSpPr txBox="1"/>
          <p:nvPr/>
        </p:nvSpPr>
        <p:spPr>
          <a:xfrm>
            <a:off x="457200" y="6537325"/>
            <a:ext cx="1912938" cy="203200"/>
          </a:xfrm>
          <a:prstGeom prst="rect">
            <a:avLst/>
          </a:prstGeom>
          <a:noFill/>
        </p:spPr>
        <p:txBody>
          <a:bodyPr wrap="none" anchor="ctr">
            <a:spAutoFit/>
          </a:bodyPr>
          <a:lstStyle/>
          <a:p>
            <a:pPr fontAlgn="auto">
              <a:lnSpc>
                <a:spcPct val="90000"/>
              </a:lnSpc>
              <a:spcBef>
                <a:spcPts val="0"/>
              </a:spcBef>
              <a:spcAft>
                <a:spcPts val="0"/>
              </a:spcAft>
              <a:defRPr/>
            </a:pPr>
            <a:r>
              <a:rPr lang="en-US" sz="800" dirty="0">
                <a:solidFill>
                  <a:srgbClr val="8F8F8F"/>
                </a:solidFill>
                <a:latin typeface="+mn-lt"/>
              </a:rPr>
              <a:t>© </a:t>
            </a:r>
            <a:r>
              <a:rPr lang="en-US" sz="800" dirty="0" smtClean="0">
                <a:solidFill>
                  <a:srgbClr val="8F8F8F"/>
                </a:solidFill>
                <a:latin typeface="+mn-lt"/>
              </a:rPr>
              <a:t>2015 </a:t>
            </a:r>
            <a:r>
              <a:rPr lang="en-US" sz="800" dirty="0">
                <a:solidFill>
                  <a:srgbClr val="8F8F8F"/>
                </a:solidFill>
                <a:latin typeface="+mn-lt"/>
              </a:rPr>
              <a:t>Avaya Inc. All rights reserved.</a:t>
            </a:r>
          </a:p>
        </p:txBody>
      </p:sp>
      <p:sp>
        <p:nvSpPr>
          <p:cNvPr id="29" name="TextBox 28"/>
          <p:cNvSpPr txBox="1"/>
          <p:nvPr/>
        </p:nvSpPr>
        <p:spPr>
          <a:xfrm>
            <a:off x="8377238" y="6565900"/>
            <a:ext cx="309562" cy="203200"/>
          </a:xfrm>
          <a:prstGeom prst="rect">
            <a:avLst/>
          </a:prstGeom>
          <a:noFill/>
        </p:spPr>
        <p:txBody>
          <a:bodyPr wrap="none" anchor="ctr">
            <a:spAutoFit/>
          </a:bodyPr>
          <a:lstStyle/>
          <a:p>
            <a:pPr algn="r" fontAlgn="auto">
              <a:lnSpc>
                <a:spcPct val="90000"/>
              </a:lnSpc>
              <a:spcBef>
                <a:spcPts val="0"/>
              </a:spcBef>
              <a:spcAft>
                <a:spcPts val="0"/>
              </a:spcAft>
              <a:defRPr/>
            </a:pPr>
            <a:fld id="{1438E190-EFFD-4C4E-A22F-1EEC1ECC4377}" type="slidenum">
              <a:rPr lang="en-US" sz="800">
                <a:solidFill>
                  <a:srgbClr val="8F8F8F"/>
                </a:solidFill>
                <a:latin typeface="+mn-lt"/>
              </a:rPr>
              <a:pPr algn="r" fontAlgn="auto">
                <a:lnSpc>
                  <a:spcPct val="90000"/>
                </a:lnSpc>
                <a:spcBef>
                  <a:spcPts val="0"/>
                </a:spcBef>
                <a:spcAft>
                  <a:spcPts val="0"/>
                </a:spcAft>
                <a:defRPr/>
              </a:pPr>
              <a:t>‹#›</a:t>
            </a:fld>
            <a:endParaRPr lang="en-US" sz="800" dirty="0">
              <a:solidFill>
                <a:srgbClr val="8F8F8F"/>
              </a:solidFill>
              <a:latin typeface="+mn-lt"/>
            </a:endParaRP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39" r:id="rId3"/>
    <p:sldLayoutId id="2147483757" r:id="rId4"/>
    <p:sldLayoutId id="2147483758"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9" r:id="rId19"/>
    <p:sldLayoutId id="2147483753" r:id="rId20"/>
    <p:sldLayoutId id="2147483754" r:id="rId21"/>
  </p:sldLayoutIdLst>
  <p:transition>
    <p:fade/>
  </p:transition>
  <p:hf hdr="0" dt="0"/>
  <p:txStyles>
    <p:titleStyle>
      <a:lvl1pPr algn="l" rtl="0" eaLnBrk="1" fontAlgn="base" hangingPunct="1">
        <a:lnSpc>
          <a:spcPct val="90000"/>
        </a:lnSpc>
        <a:spcBef>
          <a:spcPct val="0"/>
        </a:spcBef>
        <a:spcAft>
          <a:spcPct val="0"/>
        </a:spcAft>
        <a:defRPr sz="2800" kern="1200">
          <a:solidFill>
            <a:schemeClr val="tx1"/>
          </a:solidFill>
          <a:latin typeface="+mj-lt"/>
          <a:ea typeface="+mj-ea"/>
          <a:cs typeface="+mj-cs"/>
        </a:defRPr>
      </a:lvl1pPr>
      <a:lvl2pPr algn="l" rtl="0" eaLnBrk="1" fontAlgn="base" hangingPunct="1">
        <a:lnSpc>
          <a:spcPct val="90000"/>
        </a:lnSpc>
        <a:spcBef>
          <a:spcPct val="0"/>
        </a:spcBef>
        <a:spcAft>
          <a:spcPct val="0"/>
        </a:spcAft>
        <a:defRPr sz="2800">
          <a:solidFill>
            <a:schemeClr val="tx1"/>
          </a:solidFill>
          <a:latin typeface="Arial" charset="0"/>
        </a:defRPr>
      </a:lvl2pPr>
      <a:lvl3pPr algn="l" rtl="0" eaLnBrk="1" fontAlgn="base" hangingPunct="1">
        <a:lnSpc>
          <a:spcPct val="90000"/>
        </a:lnSpc>
        <a:spcBef>
          <a:spcPct val="0"/>
        </a:spcBef>
        <a:spcAft>
          <a:spcPct val="0"/>
        </a:spcAft>
        <a:defRPr sz="2800">
          <a:solidFill>
            <a:schemeClr val="tx1"/>
          </a:solidFill>
          <a:latin typeface="Arial" charset="0"/>
        </a:defRPr>
      </a:lvl3pPr>
      <a:lvl4pPr algn="l" rtl="0" eaLnBrk="1" fontAlgn="base" hangingPunct="1">
        <a:lnSpc>
          <a:spcPct val="90000"/>
        </a:lnSpc>
        <a:spcBef>
          <a:spcPct val="0"/>
        </a:spcBef>
        <a:spcAft>
          <a:spcPct val="0"/>
        </a:spcAft>
        <a:defRPr sz="2800">
          <a:solidFill>
            <a:schemeClr val="tx1"/>
          </a:solidFill>
          <a:latin typeface="Arial" charset="0"/>
        </a:defRPr>
      </a:lvl4pPr>
      <a:lvl5pPr algn="l" rtl="0" eaLnBrk="1" fontAlgn="base" hangingPunct="1">
        <a:lnSpc>
          <a:spcPct val="90000"/>
        </a:lnSpc>
        <a:spcBef>
          <a:spcPct val="0"/>
        </a:spcBef>
        <a:spcAft>
          <a:spcPct val="0"/>
        </a:spcAft>
        <a:defRPr sz="2800">
          <a:solidFill>
            <a:schemeClr val="tx1"/>
          </a:solidFill>
          <a:latin typeface="Arial" charset="0"/>
        </a:defRPr>
      </a:lvl5pPr>
      <a:lvl6pPr marL="457200" algn="l" rtl="0" eaLnBrk="1" fontAlgn="base" hangingPunct="1">
        <a:lnSpc>
          <a:spcPct val="90000"/>
        </a:lnSpc>
        <a:spcBef>
          <a:spcPct val="0"/>
        </a:spcBef>
        <a:spcAft>
          <a:spcPct val="0"/>
        </a:spcAft>
        <a:defRPr sz="2800">
          <a:solidFill>
            <a:schemeClr val="tx1"/>
          </a:solidFill>
          <a:latin typeface="Arial" charset="0"/>
        </a:defRPr>
      </a:lvl6pPr>
      <a:lvl7pPr marL="914400" algn="l" rtl="0" eaLnBrk="1" fontAlgn="base" hangingPunct="1">
        <a:lnSpc>
          <a:spcPct val="90000"/>
        </a:lnSpc>
        <a:spcBef>
          <a:spcPct val="0"/>
        </a:spcBef>
        <a:spcAft>
          <a:spcPct val="0"/>
        </a:spcAft>
        <a:defRPr sz="2800">
          <a:solidFill>
            <a:schemeClr val="tx1"/>
          </a:solidFill>
          <a:latin typeface="Arial" charset="0"/>
        </a:defRPr>
      </a:lvl7pPr>
      <a:lvl8pPr marL="1371600" algn="l" rtl="0" eaLnBrk="1" fontAlgn="base" hangingPunct="1">
        <a:lnSpc>
          <a:spcPct val="90000"/>
        </a:lnSpc>
        <a:spcBef>
          <a:spcPct val="0"/>
        </a:spcBef>
        <a:spcAft>
          <a:spcPct val="0"/>
        </a:spcAft>
        <a:defRPr sz="2800">
          <a:solidFill>
            <a:schemeClr val="tx1"/>
          </a:solidFill>
          <a:latin typeface="Arial" charset="0"/>
        </a:defRPr>
      </a:lvl8pPr>
      <a:lvl9pPr marL="1828800" algn="l" rtl="0" eaLnBrk="1" fontAlgn="base" hangingPunct="1">
        <a:lnSpc>
          <a:spcPct val="90000"/>
        </a:lnSpc>
        <a:spcBef>
          <a:spcPct val="0"/>
        </a:spcBef>
        <a:spcAft>
          <a:spcPct val="0"/>
        </a:spcAft>
        <a:defRPr sz="2800">
          <a:solidFill>
            <a:schemeClr val="tx1"/>
          </a:solidFill>
          <a:latin typeface="Arial" charset="0"/>
        </a:defRPr>
      </a:lvl9pPr>
    </p:titleStyle>
    <p:bodyStyle>
      <a:lvl1pPr marL="365125" indent="-365125" algn="l" rtl="0" eaLnBrk="1" fontAlgn="base" hangingPunct="1">
        <a:lnSpc>
          <a:spcPct val="90000"/>
        </a:lnSpc>
        <a:spcBef>
          <a:spcPts val="1200"/>
        </a:spcBef>
        <a:spcAft>
          <a:spcPct val="0"/>
        </a:spcAft>
        <a:buClr>
          <a:schemeClr val="accent1"/>
        </a:buClr>
        <a:buFont typeface="Webdings" pitchFamily="18" charset="2"/>
        <a:buChar char="4"/>
        <a:defRPr sz="2400" kern="1200">
          <a:solidFill>
            <a:schemeClr val="tx1"/>
          </a:solidFill>
          <a:latin typeface="+mn-lt"/>
          <a:ea typeface="+mn-ea"/>
          <a:cs typeface="+mn-cs"/>
        </a:defRPr>
      </a:lvl1pPr>
      <a:lvl2pPr marL="685800" indent="-228600" algn="l" rtl="0" eaLnBrk="1" fontAlgn="base" hangingPunct="1">
        <a:lnSpc>
          <a:spcPct val="90000"/>
        </a:lnSpc>
        <a:spcBef>
          <a:spcPts val="800"/>
        </a:spcBef>
        <a:spcAft>
          <a:spcPct val="0"/>
        </a:spcAft>
        <a:buClr>
          <a:schemeClr val="accent2"/>
        </a:buClr>
        <a:buFont typeface="Arial" charset="0"/>
        <a:buChar char="–"/>
        <a:defRPr sz="2200" kern="1200">
          <a:solidFill>
            <a:schemeClr val="tx1"/>
          </a:solidFill>
          <a:latin typeface="+mn-lt"/>
          <a:ea typeface="+mn-ea"/>
          <a:cs typeface="+mn-cs"/>
        </a:defRPr>
      </a:lvl2pPr>
      <a:lvl3pPr marL="1096963" indent="-228600" algn="l" rtl="0" eaLnBrk="1" fontAlgn="base" hangingPunct="1">
        <a:lnSpc>
          <a:spcPct val="90000"/>
        </a:lnSpc>
        <a:spcBef>
          <a:spcPts val="600"/>
        </a:spcBef>
        <a:spcAft>
          <a:spcPct val="0"/>
        </a:spcAft>
        <a:buClr>
          <a:schemeClr val="accent2"/>
        </a:buClr>
        <a:buFont typeface="Arial" charset="0"/>
        <a:buChar char="–"/>
        <a:defRPr kern="1200">
          <a:solidFill>
            <a:schemeClr val="tx1"/>
          </a:solidFill>
          <a:latin typeface="+mn-lt"/>
          <a:ea typeface="+mn-ea"/>
          <a:cs typeface="+mn-cs"/>
        </a:defRPr>
      </a:lvl3pPr>
      <a:lvl4pPr marL="1462088" indent="-228600" algn="l" rtl="0" eaLnBrk="1" fontAlgn="base" hangingPunct="1">
        <a:lnSpc>
          <a:spcPct val="90000"/>
        </a:lnSpc>
        <a:spcBef>
          <a:spcPts val="600"/>
        </a:spcBef>
        <a:spcAft>
          <a:spcPct val="0"/>
        </a:spcAft>
        <a:buClr>
          <a:schemeClr val="accent2"/>
        </a:buClr>
        <a:buFont typeface="Arial" charset="0"/>
        <a:buChar char="–"/>
        <a:defRPr sz="1600" kern="1200">
          <a:solidFill>
            <a:schemeClr val="tx1"/>
          </a:solidFill>
          <a:latin typeface="+mn-lt"/>
          <a:ea typeface="+mn-ea"/>
          <a:cs typeface="+mn-cs"/>
        </a:defRPr>
      </a:lvl4pPr>
      <a:lvl5pPr marL="1828800" indent="-228600" algn="l" rtl="0" eaLnBrk="1" fontAlgn="base" hangingPunct="1">
        <a:lnSpc>
          <a:spcPct val="90000"/>
        </a:lnSpc>
        <a:spcBef>
          <a:spcPts val="600"/>
        </a:spcBef>
        <a:spcAft>
          <a:spcPct val="0"/>
        </a:spcAft>
        <a:buClr>
          <a:schemeClr val="accent2"/>
        </a:buClr>
        <a:buFont typeface="Arial"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hyperlink" Target="https://urldefense.proofpoint.com/v2/url?u=http-3A__www.gartner.com_reprints_avaya-2Dv11-3Fid-3D1-2D2GHA3WB-26ct-3D150527-26st-3Dsb&amp;d=AwMFAg&amp;c=BFpWQw8bsuKpl1SgiZH64Q&amp;r=-bR9nAWehBBHCMTdflbfy6Pu3Mmi5H0IKCFxYs4i8ig&amp;m=-sUwkrCXD4Fh9jSWEBbjPMQiAYBB9KZFTU-xbg-j9fE&amp;s=nCSQrUQtEvPHkgVavwp73HxLySkQCGqspCDb2B5YyDk&amp;e="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4.xml"/><Relationship Id="rId7" Type="http://schemas.openxmlformats.org/officeDocument/2006/relationships/image" Target="../media/image43.png"/><Relationship Id="rId12" Type="http://schemas.openxmlformats.org/officeDocument/2006/relationships/image" Target="../media/image6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8.xml"/><Relationship Id="rId11" Type="http://schemas.openxmlformats.org/officeDocument/2006/relationships/image" Target="../media/image59.png"/><Relationship Id="rId5" Type="http://schemas.openxmlformats.org/officeDocument/2006/relationships/slideLayout" Target="../slideLayouts/slideLayout8.xml"/><Relationship Id="rId10" Type="http://schemas.openxmlformats.org/officeDocument/2006/relationships/image" Target="../media/image58.png"/><Relationship Id="rId4" Type="http://schemas.openxmlformats.org/officeDocument/2006/relationships/tags" Target="../tags/tag5.xml"/><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3.png"/><Relationship Id="rId11" Type="http://schemas.microsoft.com/office/2007/relationships/hdphoto" Target="../media/hdphoto1.wdp"/><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130" y="3763191"/>
            <a:ext cx="6176003" cy="1654827"/>
          </a:xfrm>
        </p:spPr>
        <p:txBody>
          <a:bodyPr anchor="t"/>
          <a:lstStyle/>
          <a:p>
            <a:pPr algn="ctr"/>
            <a:r>
              <a:rPr lang="en-US" sz="3600" b="1" dirty="0" smtClean="0"/>
              <a:t>Avaya IP Office </a:t>
            </a:r>
            <a:br>
              <a:rPr lang="en-US" sz="3600" b="1" dirty="0" smtClean="0"/>
            </a:br>
            <a:r>
              <a:rPr lang="en-US" sz="3600" b="1" dirty="0" smtClean="0"/>
              <a:t>Contact Center</a:t>
            </a:r>
            <a:endParaRPr lang="en-US" sz="2400" b="1" dirty="0">
              <a:solidFill>
                <a:srgbClr val="FF0000"/>
              </a:solidFill>
            </a:endParaRPr>
          </a:p>
        </p:txBody>
      </p:sp>
      <p:pic>
        <p:nvPicPr>
          <p:cNvPr id="4" name="Picture 2" descr="C:\Users\mmassingham.DATEL-GROUP\Pictures\call center.PNG"/>
          <p:cNvPicPr>
            <a:picLocks noChangeAspect="1" noChangeArrowheads="1"/>
          </p:cNvPicPr>
          <p:nvPr/>
        </p:nvPicPr>
        <p:blipFill>
          <a:blip r:embed="rId3" cstate="print"/>
          <a:srcRect/>
          <a:stretch>
            <a:fillRect/>
          </a:stretch>
        </p:blipFill>
        <p:spPr bwMode="auto">
          <a:xfrm>
            <a:off x="5765733" y="3312265"/>
            <a:ext cx="3709737" cy="3231845"/>
          </a:xfrm>
          <a:prstGeom prst="rect">
            <a:avLst/>
          </a:prstGeom>
          <a:noFill/>
        </p:spPr>
      </p:pic>
      <p:sp>
        <p:nvSpPr>
          <p:cNvPr id="3" name="TextBox 2"/>
          <p:cNvSpPr txBox="1"/>
          <p:nvPr/>
        </p:nvSpPr>
        <p:spPr>
          <a:xfrm>
            <a:off x="365760" y="6543675"/>
            <a:ext cx="7429500" cy="240030"/>
          </a:xfrm>
          <a:prstGeom prst="rect">
            <a:avLst/>
          </a:prstGeom>
          <a:noFill/>
        </p:spPr>
        <p:txBody>
          <a:bodyPr wrap="none" rtlCol="0">
            <a:noAutofit/>
          </a:bodyPr>
          <a:lstStyle/>
          <a:p>
            <a:pPr>
              <a:lnSpc>
                <a:spcPct val="90000"/>
              </a:lnSpc>
            </a:pPr>
            <a:r>
              <a:rPr lang="en-US" sz="1050" dirty="0" smtClean="0"/>
              <a:t>IP Office Contact Center Customer Presentation </a:t>
            </a:r>
            <a:r>
              <a:rPr lang="en-US" sz="1050" dirty="0"/>
              <a:t> </a:t>
            </a:r>
            <a:r>
              <a:rPr lang="en-US" sz="1050" dirty="0" smtClean="0"/>
              <a:t>27 April 2015</a:t>
            </a:r>
          </a:p>
        </p:txBody>
      </p:sp>
      <p:sp>
        <p:nvSpPr>
          <p:cNvPr id="5" name="Subtitle 1"/>
          <p:cNvSpPr>
            <a:spLocks noGrp="1"/>
          </p:cNvSpPr>
          <p:nvPr>
            <p:ph type="subTitle" idx="1"/>
          </p:nvPr>
        </p:nvSpPr>
        <p:spPr>
          <a:xfrm>
            <a:off x="518523" y="4865226"/>
            <a:ext cx="6089904" cy="990600"/>
          </a:xfrm>
        </p:spPr>
        <p:txBody>
          <a:bodyPr/>
          <a:lstStyle/>
          <a:p>
            <a:r>
              <a:rPr lang="en-US" smtClean="0"/>
              <a:t>Customer </a:t>
            </a:r>
            <a:r>
              <a:rPr lang="en-US" dirty="0" smtClean="0"/>
              <a:t>Presentation</a:t>
            </a:r>
            <a:endParaRPr lang="en-US" dirty="0"/>
          </a:p>
        </p:txBody>
      </p:sp>
      <p:sp>
        <p:nvSpPr>
          <p:cNvPr id="6" name="TextBox 5"/>
          <p:cNvSpPr txBox="1"/>
          <p:nvPr/>
        </p:nvSpPr>
        <p:spPr>
          <a:xfrm>
            <a:off x="4053888" y="539196"/>
            <a:ext cx="5539563" cy="3053858"/>
          </a:xfrm>
          <a:prstGeom prst="rect">
            <a:avLst/>
          </a:prstGeom>
          <a:solidFill>
            <a:srgbClr val="FFFF00"/>
          </a:solidFill>
        </p:spPr>
        <p:txBody>
          <a:bodyPr wrap="square" rtlCol="0">
            <a:noAutofit/>
          </a:bodyPr>
          <a:lstStyle/>
          <a:p>
            <a:pPr>
              <a:lnSpc>
                <a:spcPct val="90000"/>
              </a:lnSpc>
            </a:pPr>
            <a:r>
              <a:rPr lang="en-US" sz="1400" b="1" dirty="0" smtClean="0"/>
              <a:t>NOTE TO AVAYA SALES &amp; PARTNERS</a:t>
            </a:r>
          </a:p>
          <a:p>
            <a:pPr>
              <a:lnSpc>
                <a:spcPct val="90000"/>
              </a:lnSpc>
            </a:pPr>
            <a:endParaRPr lang="en-US" sz="1400" dirty="0"/>
          </a:p>
          <a:p>
            <a:pPr marL="177800" indent="-177800">
              <a:lnSpc>
                <a:spcPct val="90000"/>
              </a:lnSpc>
              <a:buFont typeface="Arial" pitchFamily="34" charset="0"/>
              <a:buChar char="•"/>
            </a:pPr>
            <a:r>
              <a:rPr lang="en-US" sz="1400" dirty="0" smtClean="0"/>
              <a:t>THIS PRESENTATION FOCUSES ON IP OFFICE CONTACT CENTER DELIVERED ON-PREMISE</a:t>
            </a:r>
          </a:p>
          <a:p>
            <a:pPr marL="177800" indent="-177800">
              <a:lnSpc>
                <a:spcPct val="90000"/>
              </a:lnSpc>
              <a:buFont typeface="Arial" pitchFamily="34" charset="0"/>
              <a:buChar char="•"/>
            </a:pPr>
            <a:r>
              <a:rPr lang="en-US" sz="1400" dirty="0" smtClean="0"/>
              <a:t>For Customer Engagement </a:t>
            </a:r>
            <a:r>
              <a:rPr lang="en-US" sz="1400" dirty="0" err="1" smtClean="0"/>
              <a:t>OnAvaya</a:t>
            </a:r>
            <a:r>
              <a:rPr lang="en-US" sz="1400" dirty="0" smtClean="0"/>
              <a:t> Powered by Google Cloud Platform resources please visit https</a:t>
            </a:r>
            <a:r>
              <a:rPr lang="en-US" sz="1400" dirty="0"/>
              <a:t>://sales.avaya.com/en/general/customer-engagement-onavaya?view=collateral</a:t>
            </a:r>
            <a:endParaRPr lang="en-US" sz="1400" dirty="0" smtClean="0"/>
          </a:p>
          <a:p>
            <a:pPr marL="177800" indent="-177800">
              <a:lnSpc>
                <a:spcPct val="90000"/>
              </a:lnSpc>
              <a:buFont typeface="Arial" pitchFamily="34" charset="0"/>
              <a:buChar char="•"/>
            </a:pPr>
            <a:r>
              <a:rPr lang="en-US" sz="1400" dirty="0" smtClean="0"/>
              <a:t>Yellow boxes and notes pages provide instructions for use – please remove them before delivering to a customer</a:t>
            </a:r>
          </a:p>
          <a:p>
            <a:pPr marL="177800" indent="-177800">
              <a:lnSpc>
                <a:spcPct val="90000"/>
              </a:lnSpc>
              <a:buFont typeface="Arial" pitchFamily="34" charset="0"/>
              <a:buChar char="•"/>
            </a:pPr>
            <a:r>
              <a:rPr lang="en-US" sz="1400" dirty="0" smtClean="0"/>
              <a:t>Customize this presentation before using it with customers  to ensure the content addresses their specific requirements</a:t>
            </a:r>
          </a:p>
          <a:p>
            <a:pPr marL="177800" indent="-177800">
              <a:lnSpc>
                <a:spcPct val="90000"/>
              </a:lnSpc>
              <a:buFont typeface="Arial" pitchFamily="34" charset="0"/>
              <a:buChar char="•"/>
            </a:pPr>
            <a:r>
              <a:rPr lang="en-US" sz="1400" dirty="0" smtClean="0"/>
              <a:t>Update date and presenter information on this slide</a:t>
            </a:r>
          </a:p>
          <a:p>
            <a:pPr marL="177800" indent="-177800">
              <a:lnSpc>
                <a:spcPct val="90000"/>
              </a:lnSpc>
              <a:buFont typeface="Arial" pitchFamily="34" charset="0"/>
              <a:buChar char="•"/>
            </a:pPr>
            <a:r>
              <a:rPr lang="en-US" sz="1400" dirty="0"/>
              <a:t>Be sure to reference the Notes for talking points and details. We tried to keep the slides as uncluttered as possible</a:t>
            </a:r>
            <a:r>
              <a:rPr lang="en-US" sz="1400" dirty="0" smtClean="0"/>
              <a:t>.</a:t>
            </a:r>
          </a:p>
          <a:p>
            <a:pPr marL="177800" indent="-177800">
              <a:lnSpc>
                <a:spcPct val="90000"/>
              </a:lnSpc>
              <a:buFont typeface="Arial" pitchFamily="34" charset="0"/>
              <a:buChar char="•"/>
            </a:pPr>
            <a:endParaRPr lang="en-US" sz="1400" dirty="0" smtClean="0"/>
          </a:p>
          <a:p>
            <a:pPr>
              <a:lnSpc>
                <a:spcPct val="90000"/>
              </a:lnSpc>
            </a:pPr>
            <a:endParaRPr lang="en-US" sz="1400" dirty="0" smtClean="0"/>
          </a:p>
        </p:txBody>
      </p:sp>
    </p:spTree>
    <p:extLst>
      <p:ext uri="{BB962C8B-B14F-4D97-AF65-F5344CB8AC3E}">
        <p14:creationId xmlns:p14="http://schemas.microsoft.com/office/powerpoint/2010/main" val="127305395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 Box 72"/>
          <p:cNvSpPr txBox="1">
            <a:spLocks noChangeArrowheads="1"/>
          </p:cNvSpPr>
          <p:nvPr/>
        </p:nvSpPr>
        <p:spPr bwMode="auto">
          <a:xfrm>
            <a:off x="6229957" y="1216894"/>
            <a:ext cx="64" cy="138499"/>
          </a:xfrm>
          <a:prstGeom prst="rect">
            <a:avLst/>
          </a:prstGeom>
          <a:noFill/>
          <a:ln w="9525">
            <a:noFill/>
            <a:miter lim="800000"/>
            <a:headEnd/>
            <a:tailEnd/>
          </a:ln>
        </p:spPr>
        <p:txBody>
          <a:bodyPr wrap="none" lIns="0" tIns="0" rIns="0" bIns="0">
            <a:spAutoFit/>
          </a:bodyPr>
          <a:lstStyle/>
          <a:p>
            <a:pPr algn="ctr"/>
            <a:endParaRPr lang="en-US" sz="900" dirty="0">
              <a:solidFill>
                <a:schemeClr val="tx1"/>
              </a:solidFill>
            </a:endParaRPr>
          </a:p>
        </p:txBody>
      </p:sp>
      <p:sp>
        <p:nvSpPr>
          <p:cNvPr id="30" name="AutoShape 3"/>
          <p:cNvSpPr>
            <a:spLocks noChangeArrowheads="1"/>
          </p:cNvSpPr>
          <p:nvPr/>
        </p:nvSpPr>
        <p:spPr bwMode="auto">
          <a:xfrm>
            <a:off x="818625" y="1654250"/>
            <a:ext cx="2014222" cy="4798124"/>
          </a:xfrm>
          <a:prstGeom prst="rect">
            <a:avLst/>
          </a:prstGeom>
          <a:ln>
            <a:headEnd/>
            <a:tailEnd/>
          </a:ln>
        </p:spPr>
        <p:style>
          <a:lnRef idx="1">
            <a:schemeClr val="dk1"/>
          </a:lnRef>
          <a:fillRef idx="3">
            <a:schemeClr val="dk1"/>
          </a:fillRef>
          <a:effectRef idx="2">
            <a:schemeClr val="dk1"/>
          </a:effectRef>
          <a:fontRef idx="minor">
            <a:schemeClr val="lt1"/>
          </a:fontRef>
        </p:style>
        <p:txBody>
          <a:bodyPr wrap="none" anchor="ctr"/>
          <a:lstStyle/>
          <a:p>
            <a:pPr algn="ctr"/>
            <a:endParaRPr lang="en-US">
              <a:solidFill>
                <a:srgbClr val="323232"/>
              </a:solidFill>
            </a:endParaRPr>
          </a:p>
        </p:txBody>
      </p:sp>
      <p:pic>
        <p:nvPicPr>
          <p:cNvPr id="39" name="Picture 38" descr="c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5262" y="1380069"/>
            <a:ext cx="2520620" cy="2346062"/>
          </a:xfrm>
          <a:prstGeom prst="rect">
            <a:avLst/>
          </a:prstGeom>
        </p:spPr>
      </p:pic>
      <p:sp>
        <p:nvSpPr>
          <p:cNvPr id="36" name="Rectangle 35"/>
          <p:cNvSpPr/>
          <p:nvPr/>
        </p:nvSpPr>
        <p:spPr>
          <a:xfrm>
            <a:off x="5850864" y="1678164"/>
            <a:ext cx="2406770" cy="4825866"/>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lnSpc>
                <a:spcPct val="90000"/>
              </a:lnSpc>
            </a:pPr>
            <a:endParaRPr lang="en-US" smtClean="0"/>
          </a:p>
        </p:txBody>
      </p:sp>
      <p:sp>
        <p:nvSpPr>
          <p:cNvPr id="101" name="AutoShape 8"/>
          <p:cNvSpPr>
            <a:spLocks noChangeArrowheads="1"/>
          </p:cNvSpPr>
          <p:nvPr/>
        </p:nvSpPr>
        <p:spPr bwMode="auto">
          <a:xfrm>
            <a:off x="2854621" y="3076819"/>
            <a:ext cx="2996243" cy="2389466"/>
          </a:xfrm>
          <a:prstGeom prst="leftRightArrow">
            <a:avLst>
              <a:gd name="adj1" fmla="val 56325"/>
              <a:gd name="adj2" fmla="val 17818"/>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defPPr>
              <a:defRPr lang="en-US"/>
            </a:defPPr>
            <a:lvl1pPr algn="l" rtl="0" fontAlgn="base">
              <a:lnSpc>
                <a:spcPct val="90000"/>
              </a:lnSpc>
              <a:spcBef>
                <a:spcPct val="0"/>
              </a:spcBef>
              <a:spcAft>
                <a:spcPct val="0"/>
              </a:spcAft>
              <a:defRPr kern="1200">
                <a:solidFill>
                  <a:schemeClr val="tx2"/>
                </a:solidFill>
                <a:latin typeface="Arial" pitchFamily="34" charset="0"/>
                <a:ea typeface="+mn-ea"/>
                <a:cs typeface="+mn-cs"/>
              </a:defRPr>
            </a:lvl1pPr>
            <a:lvl2pPr marL="457200" algn="l" rtl="0" fontAlgn="base">
              <a:lnSpc>
                <a:spcPct val="90000"/>
              </a:lnSpc>
              <a:spcBef>
                <a:spcPct val="0"/>
              </a:spcBef>
              <a:spcAft>
                <a:spcPct val="0"/>
              </a:spcAft>
              <a:defRPr kern="1200">
                <a:solidFill>
                  <a:schemeClr val="tx2"/>
                </a:solidFill>
                <a:latin typeface="Arial" pitchFamily="34" charset="0"/>
                <a:ea typeface="+mn-ea"/>
                <a:cs typeface="+mn-cs"/>
              </a:defRPr>
            </a:lvl2pPr>
            <a:lvl3pPr marL="914400" algn="l" rtl="0" fontAlgn="base">
              <a:lnSpc>
                <a:spcPct val="90000"/>
              </a:lnSpc>
              <a:spcBef>
                <a:spcPct val="0"/>
              </a:spcBef>
              <a:spcAft>
                <a:spcPct val="0"/>
              </a:spcAft>
              <a:defRPr kern="1200">
                <a:solidFill>
                  <a:schemeClr val="tx2"/>
                </a:solidFill>
                <a:latin typeface="Arial" pitchFamily="34" charset="0"/>
                <a:ea typeface="+mn-ea"/>
                <a:cs typeface="+mn-cs"/>
              </a:defRPr>
            </a:lvl3pPr>
            <a:lvl4pPr marL="1371600" algn="l" rtl="0" fontAlgn="base">
              <a:lnSpc>
                <a:spcPct val="90000"/>
              </a:lnSpc>
              <a:spcBef>
                <a:spcPct val="0"/>
              </a:spcBef>
              <a:spcAft>
                <a:spcPct val="0"/>
              </a:spcAft>
              <a:defRPr kern="1200">
                <a:solidFill>
                  <a:schemeClr val="tx2"/>
                </a:solidFill>
                <a:latin typeface="Arial" pitchFamily="34" charset="0"/>
                <a:ea typeface="+mn-ea"/>
                <a:cs typeface="+mn-cs"/>
              </a:defRPr>
            </a:lvl4pPr>
            <a:lvl5pPr marL="1828800" algn="l" rtl="0" fontAlgn="base">
              <a:lnSpc>
                <a:spcPct val="90000"/>
              </a:lnSpc>
              <a:spcBef>
                <a:spcPct val="0"/>
              </a:spcBef>
              <a:spcAft>
                <a:spcPct val="0"/>
              </a:spcAft>
              <a:defRPr kern="1200">
                <a:solidFill>
                  <a:schemeClr val="tx2"/>
                </a:solidFill>
                <a:latin typeface="Arial" pitchFamily="34" charset="0"/>
                <a:ea typeface="+mn-ea"/>
                <a:cs typeface="+mn-cs"/>
              </a:defRPr>
            </a:lvl5pPr>
            <a:lvl6pPr marL="2286000" algn="l" defTabSz="914400" rtl="0" eaLnBrk="1" latinLnBrk="0" hangingPunct="1">
              <a:defRPr kern="1200">
                <a:solidFill>
                  <a:schemeClr val="tx2"/>
                </a:solidFill>
                <a:latin typeface="Arial" pitchFamily="34" charset="0"/>
                <a:ea typeface="+mn-ea"/>
                <a:cs typeface="+mn-cs"/>
              </a:defRPr>
            </a:lvl6pPr>
            <a:lvl7pPr marL="2743200" algn="l" defTabSz="914400" rtl="0" eaLnBrk="1" latinLnBrk="0" hangingPunct="1">
              <a:defRPr kern="1200">
                <a:solidFill>
                  <a:schemeClr val="tx2"/>
                </a:solidFill>
                <a:latin typeface="Arial" pitchFamily="34" charset="0"/>
                <a:ea typeface="+mn-ea"/>
                <a:cs typeface="+mn-cs"/>
              </a:defRPr>
            </a:lvl7pPr>
            <a:lvl8pPr marL="3200400" algn="l" defTabSz="914400" rtl="0" eaLnBrk="1" latinLnBrk="0" hangingPunct="1">
              <a:defRPr kern="1200">
                <a:solidFill>
                  <a:schemeClr val="tx2"/>
                </a:solidFill>
                <a:latin typeface="Arial" pitchFamily="34" charset="0"/>
                <a:ea typeface="+mn-ea"/>
                <a:cs typeface="+mn-cs"/>
              </a:defRPr>
            </a:lvl8pPr>
            <a:lvl9pPr marL="3657600" algn="l" defTabSz="914400" rtl="0" eaLnBrk="1" latinLnBrk="0" hangingPunct="1">
              <a:defRPr kern="1200">
                <a:solidFill>
                  <a:schemeClr val="tx2"/>
                </a:solidFill>
                <a:latin typeface="Arial" pitchFamily="34" charset="0"/>
                <a:ea typeface="+mn-ea"/>
                <a:cs typeface="+mn-cs"/>
              </a:defRPr>
            </a:lvl9pPr>
          </a:lstStyle>
          <a:p>
            <a:pPr algn="ctr">
              <a:lnSpc>
                <a:spcPct val="100000"/>
              </a:lnSpc>
              <a:defRPr/>
            </a:pPr>
            <a:endParaRPr lang="en-US" sz="1700" b="1" dirty="0" smtClean="0">
              <a:solidFill>
                <a:schemeClr val="bg1">
                  <a:lumMod val="95000"/>
                </a:schemeClr>
              </a:solidFill>
            </a:endParaRPr>
          </a:p>
          <a:p>
            <a:pPr algn="ctr">
              <a:lnSpc>
                <a:spcPct val="100000"/>
              </a:lnSpc>
              <a:defRPr/>
            </a:pPr>
            <a:r>
              <a:rPr lang="en-US" sz="1700" b="1" dirty="0" smtClean="0">
                <a:solidFill>
                  <a:schemeClr val="bg1">
                    <a:lumMod val="95000"/>
                  </a:schemeClr>
                </a:solidFill>
              </a:rPr>
              <a:t>Universal Queue</a:t>
            </a:r>
          </a:p>
          <a:p>
            <a:pPr algn="ctr"/>
            <a:endParaRPr lang="en-US" sz="1600" b="1" dirty="0" smtClean="0">
              <a:solidFill>
                <a:schemeClr val="bg1">
                  <a:lumMod val="95000"/>
                </a:schemeClr>
              </a:solidFill>
            </a:endParaRPr>
          </a:p>
          <a:p>
            <a:pPr algn="ctr"/>
            <a:r>
              <a:rPr lang="en-US" sz="1600" b="1" dirty="0" smtClean="0">
                <a:solidFill>
                  <a:schemeClr val="bg1">
                    <a:lumMod val="95000"/>
                  </a:schemeClr>
                </a:solidFill>
              </a:rPr>
              <a:t>Media-specific</a:t>
            </a:r>
            <a:endParaRPr lang="en-US" sz="1600" b="1" dirty="0">
              <a:solidFill>
                <a:schemeClr val="bg1">
                  <a:lumMod val="95000"/>
                </a:schemeClr>
              </a:solidFill>
            </a:endParaRPr>
          </a:p>
          <a:p>
            <a:pPr algn="ctr"/>
            <a:r>
              <a:rPr lang="en-US" sz="1600" b="1" dirty="0">
                <a:solidFill>
                  <a:schemeClr val="bg1">
                    <a:lumMod val="95000"/>
                  </a:schemeClr>
                </a:solidFill>
              </a:rPr>
              <a:t>Skills-based routing</a:t>
            </a:r>
          </a:p>
          <a:p>
            <a:pPr algn="ctr">
              <a:lnSpc>
                <a:spcPct val="100000"/>
              </a:lnSpc>
              <a:defRPr/>
            </a:pPr>
            <a:endParaRPr lang="en-US" sz="1700" b="1" dirty="0">
              <a:solidFill>
                <a:schemeClr val="bg1"/>
              </a:solidFill>
            </a:endParaRPr>
          </a:p>
        </p:txBody>
      </p:sp>
      <p:sp>
        <p:nvSpPr>
          <p:cNvPr id="120" name="Rectangle 27"/>
          <p:cNvSpPr>
            <a:spLocks noChangeArrowheads="1"/>
          </p:cNvSpPr>
          <p:nvPr/>
        </p:nvSpPr>
        <p:spPr bwMode="auto">
          <a:xfrm>
            <a:off x="5846551" y="1691556"/>
            <a:ext cx="2415397" cy="43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5000"/>
              </a:lnSpc>
            </a:pPr>
            <a:r>
              <a:rPr lang="en-US" sz="1700" b="1" dirty="0">
                <a:solidFill>
                  <a:schemeClr val="bg1"/>
                </a:solidFill>
              </a:rPr>
              <a:t>Contact Center Resources</a:t>
            </a:r>
          </a:p>
        </p:txBody>
      </p:sp>
      <p:sp>
        <p:nvSpPr>
          <p:cNvPr id="134" name="AutoShape 41"/>
          <p:cNvSpPr>
            <a:spLocks noChangeArrowheads="1"/>
          </p:cNvSpPr>
          <p:nvPr/>
        </p:nvSpPr>
        <p:spPr bwMode="auto">
          <a:xfrm>
            <a:off x="6014781" y="3067010"/>
            <a:ext cx="2109070" cy="592134"/>
          </a:xfrm>
          <a:prstGeom prst="rect">
            <a:avLst/>
          </a:prstGeom>
          <a:ln/>
        </p:spPr>
        <p:style>
          <a:lnRef idx="1">
            <a:schemeClr val="accent2"/>
          </a:lnRef>
          <a:fillRef idx="2">
            <a:schemeClr val="accent2"/>
          </a:fillRef>
          <a:effectRef idx="1">
            <a:schemeClr val="accent2"/>
          </a:effectRef>
          <a:fontRef idx="minor">
            <a:schemeClr val="dk1"/>
          </a:fontRef>
        </p:style>
        <p:txBody>
          <a:bodyPr wrap="none" anchor="ctr"/>
          <a:lstStyle/>
          <a:p>
            <a:pPr algn="r">
              <a:lnSpc>
                <a:spcPct val="90000"/>
              </a:lnSpc>
            </a:pPr>
            <a:r>
              <a:rPr lang="en-US" sz="1400" b="1" dirty="0" smtClean="0">
                <a:solidFill>
                  <a:srgbClr val="000000"/>
                </a:solidFill>
              </a:rPr>
              <a:t>Agent</a:t>
            </a:r>
            <a:endParaRPr lang="en-US" sz="1400" b="1" dirty="0">
              <a:solidFill>
                <a:srgbClr val="000000"/>
              </a:solidFill>
            </a:endParaRPr>
          </a:p>
        </p:txBody>
      </p:sp>
      <p:grpSp>
        <p:nvGrpSpPr>
          <p:cNvPr id="38" name="Group 238"/>
          <p:cNvGrpSpPr/>
          <p:nvPr/>
        </p:nvGrpSpPr>
        <p:grpSpPr>
          <a:xfrm>
            <a:off x="6075881" y="3111558"/>
            <a:ext cx="582884" cy="503037"/>
            <a:chOff x="5847363" y="5771484"/>
            <a:chExt cx="852254" cy="843672"/>
          </a:xfrm>
        </p:grpSpPr>
        <p:sp>
          <p:nvSpPr>
            <p:cNvPr id="40" name="Oval 5"/>
            <p:cNvSpPr>
              <a:spLocks noChangeArrowheads="1"/>
            </p:cNvSpPr>
            <p:nvPr/>
          </p:nvSpPr>
          <p:spPr bwMode="auto">
            <a:xfrm>
              <a:off x="5987612" y="6472807"/>
              <a:ext cx="621452" cy="142349"/>
            </a:xfrm>
            <a:prstGeom prst="ellipse">
              <a:avLst/>
            </a:prstGeom>
            <a:gradFill rotWithShape="1">
              <a:gsLst>
                <a:gs pos="0">
                  <a:srgbClr val="000000">
                    <a:alpha val="96000"/>
                  </a:srgbClr>
                </a:gs>
                <a:gs pos="100000">
                  <a:srgbClr val="000000">
                    <a:gamma/>
                    <a:shade val="46275"/>
                    <a:invGamma/>
                    <a:alpha val="0"/>
                  </a:srgbClr>
                </a:gs>
              </a:gsLst>
              <a:path path="shape">
                <a:fillToRect l="50000" t="50000" r="50000" b="50000"/>
              </a:path>
            </a:gradFill>
            <a:ln w="9525" algn="ctr">
              <a:noFill/>
              <a:round/>
              <a:headEnd/>
              <a:tailEnd/>
            </a:ln>
            <a:effectLst/>
          </p:spPr>
          <p:txBody>
            <a:bodyPr wrap="none" lIns="0" tIns="0" rIns="0" bIns="0" anchor="ctr"/>
            <a:lstStyle/>
            <a:p>
              <a:pPr fontAlgn="auto">
                <a:spcBef>
                  <a:spcPts val="0"/>
                </a:spcBef>
                <a:spcAft>
                  <a:spcPts val="0"/>
                </a:spcAft>
                <a:defRPr/>
              </a:pPr>
              <a:endParaRPr lang="en-US" sz="1200" kern="0" dirty="0">
                <a:solidFill>
                  <a:sysClr val="windowText" lastClr="000000"/>
                </a:solidFill>
              </a:endParaRPr>
            </a:p>
          </p:txBody>
        </p:sp>
        <p:pic>
          <p:nvPicPr>
            <p:cNvPr id="41" name="Picture 2" descr="C:\Users\ldicostanzo\Desktop\Ico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47363" y="5794583"/>
              <a:ext cx="852254" cy="749411"/>
            </a:xfrm>
            <a:prstGeom prst="rect">
              <a:avLst/>
            </a:prstGeom>
            <a:noFill/>
          </p:spPr>
        </p:pic>
        <p:pic>
          <p:nvPicPr>
            <p:cNvPr id="43" name="Picture 3" descr="C:\Users\ldicostanzo\Desktop\headse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54064" y="5771484"/>
              <a:ext cx="755000" cy="768074"/>
            </a:xfrm>
            <a:prstGeom prst="rect">
              <a:avLst/>
            </a:prstGeom>
            <a:noFill/>
          </p:spPr>
        </p:pic>
      </p:grpSp>
      <p:sp>
        <p:nvSpPr>
          <p:cNvPr id="127" name="AutoShape 34"/>
          <p:cNvSpPr>
            <a:spLocks noChangeArrowheads="1"/>
          </p:cNvSpPr>
          <p:nvPr/>
        </p:nvSpPr>
        <p:spPr bwMode="auto">
          <a:xfrm>
            <a:off x="5999713" y="2387434"/>
            <a:ext cx="2124137" cy="592134"/>
          </a:xfrm>
          <a:prstGeom prst="rect">
            <a:avLst/>
          </a:prstGeom>
          <a:ln/>
        </p:spPr>
        <p:style>
          <a:lnRef idx="1">
            <a:schemeClr val="accent2"/>
          </a:lnRef>
          <a:fillRef idx="2">
            <a:schemeClr val="accent2"/>
          </a:fillRef>
          <a:effectRef idx="1">
            <a:schemeClr val="accent2"/>
          </a:effectRef>
          <a:fontRef idx="minor">
            <a:schemeClr val="dk1"/>
          </a:fontRef>
        </p:style>
        <p:txBody>
          <a:bodyPr wrap="none" anchor="ctr"/>
          <a:lstStyle/>
          <a:p>
            <a:pPr algn="r">
              <a:lnSpc>
                <a:spcPct val="90000"/>
              </a:lnSpc>
            </a:pPr>
            <a:r>
              <a:rPr lang="en-US" sz="1400" b="1" dirty="0">
                <a:solidFill>
                  <a:srgbClr val="000000"/>
                </a:solidFill>
              </a:rPr>
              <a:t>Agent </a:t>
            </a:r>
            <a:br>
              <a:rPr lang="en-US" sz="1400" b="1" dirty="0">
                <a:solidFill>
                  <a:srgbClr val="000000"/>
                </a:solidFill>
              </a:rPr>
            </a:br>
            <a:r>
              <a:rPr lang="en-US" sz="1400" b="1" dirty="0">
                <a:solidFill>
                  <a:srgbClr val="000000"/>
                </a:solidFill>
              </a:rPr>
              <a:t>Groups</a:t>
            </a:r>
          </a:p>
        </p:txBody>
      </p:sp>
      <p:grpSp>
        <p:nvGrpSpPr>
          <p:cNvPr id="58" name="Group 238"/>
          <p:cNvGrpSpPr/>
          <p:nvPr/>
        </p:nvGrpSpPr>
        <p:grpSpPr>
          <a:xfrm>
            <a:off x="6096583" y="2433055"/>
            <a:ext cx="353199" cy="263721"/>
            <a:chOff x="5847362" y="5771484"/>
            <a:chExt cx="961791" cy="843672"/>
          </a:xfrm>
        </p:grpSpPr>
        <p:sp>
          <p:nvSpPr>
            <p:cNvPr id="67" name="Oval 5"/>
            <p:cNvSpPr>
              <a:spLocks noChangeArrowheads="1"/>
            </p:cNvSpPr>
            <p:nvPr/>
          </p:nvSpPr>
          <p:spPr bwMode="auto">
            <a:xfrm>
              <a:off x="5987612" y="6472807"/>
              <a:ext cx="621452" cy="142349"/>
            </a:xfrm>
            <a:prstGeom prst="ellipse">
              <a:avLst/>
            </a:prstGeom>
            <a:gradFill rotWithShape="1">
              <a:gsLst>
                <a:gs pos="0">
                  <a:srgbClr val="000000">
                    <a:alpha val="96000"/>
                  </a:srgbClr>
                </a:gs>
                <a:gs pos="100000">
                  <a:srgbClr val="000000">
                    <a:gamma/>
                    <a:shade val="46275"/>
                    <a:invGamma/>
                    <a:alpha val="0"/>
                  </a:srgbClr>
                </a:gs>
              </a:gsLst>
              <a:path path="shape">
                <a:fillToRect l="50000" t="50000" r="50000" b="50000"/>
              </a:path>
            </a:gradFill>
            <a:ln w="9525" algn="ctr">
              <a:noFill/>
              <a:round/>
              <a:headEnd/>
              <a:tailEnd/>
            </a:ln>
            <a:effectLst/>
          </p:spPr>
          <p:txBody>
            <a:bodyPr wrap="none" lIns="0" tIns="0" rIns="0" bIns="0" anchor="ctr"/>
            <a:lstStyle/>
            <a:p>
              <a:pPr fontAlgn="auto">
                <a:spcBef>
                  <a:spcPts val="0"/>
                </a:spcBef>
                <a:spcAft>
                  <a:spcPts val="0"/>
                </a:spcAft>
                <a:defRPr/>
              </a:pPr>
              <a:endParaRPr lang="en-US" sz="1200" kern="0" dirty="0">
                <a:solidFill>
                  <a:sysClr val="windowText" lastClr="000000"/>
                </a:solidFill>
              </a:endParaRPr>
            </a:p>
          </p:txBody>
        </p:sp>
        <p:pic>
          <p:nvPicPr>
            <p:cNvPr id="68" name="Picture 2" descr="C:\Users\ldicostanzo\Desktop\Ico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47362" y="5794583"/>
              <a:ext cx="961791" cy="749410"/>
            </a:xfrm>
            <a:prstGeom prst="rect">
              <a:avLst/>
            </a:prstGeom>
            <a:noFill/>
          </p:spPr>
        </p:pic>
        <p:pic>
          <p:nvPicPr>
            <p:cNvPr id="69" name="Picture 3" descr="C:\Users\ldicostanzo\Desktop\headset.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54063" y="5771484"/>
              <a:ext cx="914195" cy="768074"/>
            </a:xfrm>
            <a:prstGeom prst="rect">
              <a:avLst/>
            </a:prstGeom>
            <a:noFill/>
          </p:spPr>
        </p:pic>
      </p:grpSp>
      <p:grpSp>
        <p:nvGrpSpPr>
          <p:cNvPr id="59" name="Group 238"/>
          <p:cNvGrpSpPr/>
          <p:nvPr/>
        </p:nvGrpSpPr>
        <p:grpSpPr>
          <a:xfrm>
            <a:off x="6524076" y="2583756"/>
            <a:ext cx="353199" cy="263721"/>
            <a:chOff x="5847362" y="5771484"/>
            <a:chExt cx="961791" cy="843672"/>
          </a:xfrm>
        </p:grpSpPr>
        <p:sp>
          <p:nvSpPr>
            <p:cNvPr id="64" name="Oval 5"/>
            <p:cNvSpPr>
              <a:spLocks noChangeArrowheads="1"/>
            </p:cNvSpPr>
            <p:nvPr/>
          </p:nvSpPr>
          <p:spPr bwMode="auto">
            <a:xfrm>
              <a:off x="5987612" y="6472807"/>
              <a:ext cx="621452" cy="142349"/>
            </a:xfrm>
            <a:prstGeom prst="ellipse">
              <a:avLst/>
            </a:prstGeom>
            <a:gradFill rotWithShape="1">
              <a:gsLst>
                <a:gs pos="0">
                  <a:srgbClr val="000000">
                    <a:alpha val="96000"/>
                  </a:srgbClr>
                </a:gs>
                <a:gs pos="100000">
                  <a:srgbClr val="000000">
                    <a:gamma/>
                    <a:shade val="46275"/>
                    <a:invGamma/>
                    <a:alpha val="0"/>
                  </a:srgbClr>
                </a:gs>
              </a:gsLst>
              <a:path path="shape">
                <a:fillToRect l="50000" t="50000" r="50000" b="50000"/>
              </a:path>
            </a:gradFill>
            <a:ln w="9525" algn="ctr">
              <a:noFill/>
              <a:round/>
              <a:headEnd/>
              <a:tailEnd/>
            </a:ln>
            <a:effectLst/>
          </p:spPr>
          <p:txBody>
            <a:bodyPr wrap="none" lIns="0" tIns="0" rIns="0" bIns="0" anchor="ctr"/>
            <a:lstStyle/>
            <a:p>
              <a:pPr fontAlgn="auto">
                <a:spcBef>
                  <a:spcPts val="0"/>
                </a:spcBef>
                <a:spcAft>
                  <a:spcPts val="0"/>
                </a:spcAft>
                <a:defRPr/>
              </a:pPr>
              <a:endParaRPr lang="en-US" sz="1200" kern="0" dirty="0">
                <a:solidFill>
                  <a:sysClr val="windowText" lastClr="000000"/>
                </a:solidFill>
              </a:endParaRPr>
            </a:p>
          </p:txBody>
        </p:sp>
        <p:pic>
          <p:nvPicPr>
            <p:cNvPr id="65" name="Picture 2" descr="C:\Users\ldicostanzo\Desktop\Ico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47362" y="5794583"/>
              <a:ext cx="961791" cy="749410"/>
            </a:xfrm>
            <a:prstGeom prst="rect">
              <a:avLst/>
            </a:prstGeom>
            <a:noFill/>
          </p:spPr>
        </p:pic>
        <p:pic>
          <p:nvPicPr>
            <p:cNvPr id="66" name="Picture 3" descr="C:\Users\ldicostanzo\Desktop\headset.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54063" y="5771484"/>
              <a:ext cx="914195" cy="768074"/>
            </a:xfrm>
            <a:prstGeom prst="rect">
              <a:avLst/>
            </a:prstGeom>
            <a:noFill/>
          </p:spPr>
        </p:pic>
      </p:grpSp>
      <p:grpSp>
        <p:nvGrpSpPr>
          <p:cNvPr id="60" name="Group 238"/>
          <p:cNvGrpSpPr/>
          <p:nvPr/>
        </p:nvGrpSpPr>
        <p:grpSpPr>
          <a:xfrm>
            <a:off x="6156379" y="2683501"/>
            <a:ext cx="353199" cy="263721"/>
            <a:chOff x="5847362" y="5771484"/>
            <a:chExt cx="961791" cy="843672"/>
          </a:xfrm>
        </p:grpSpPr>
        <p:sp>
          <p:nvSpPr>
            <p:cNvPr id="61" name="Oval 5"/>
            <p:cNvSpPr>
              <a:spLocks noChangeArrowheads="1"/>
            </p:cNvSpPr>
            <p:nvPr/>
          </p:nvSpPr>
          <p:spPr bwMode="auto">
            <a:xfrm>
              <a:off x="5987612" y="6472807"/>
              <a:ext cx="621452" cy="142349"/>
            </a:xfrm>
            <a:prstGeom prst="ellipse">
              <a:avLst/>
            </a:prstGeom>
            <a:gradFill rotWithShape="1">
              <a:gsLst>
                <a:gs pos="0">
                  <a:srgbClr val="000000">
                    <a:alpha val="96000"/>
                  </a:srgbClr>
                </a:gs>
                <a:gs pos="100000">
                  <a:srgbClr val="000000">
                    <a:gamma/>
                    <a:shade val="46275"/>
                    <a:invGamma/>
                    <a:alpha val="0"/>
                  </a:srgbClr>
                </a:gs>
              </a:gsLst>
              <a:path path="shape">
                <a:fillToRect l="50000" t="50000" r="50000" b="50000"/>
              </a:path>
            </a:gradFill>
            <a:ln w="9525" algn="ctr">
              <a:noFill/>
              <a:round/>
              <a:headEnd/>
              <a:tailEnd/>
            </a:ln>
            <a:effectLst/>
          </p:spPr>
          <p:txBody>
            <a:bodyPr wrap="none" lIns="0" tIns="0" rIns="0" bIns="0" anchor="ctr"/>
            <a:lstStyle/>
            <a:p>
              <a:pPr fontAlgn="auto">
                <a:spcBef>
                  <a:spcPts val="0"/>
                </a:spcBef>
                <a:spcAft>
                  <a:spcPts val="0"/>
                </a:spcAft>
                <a:defRPr/>
              </a:pPr>
              <a:endParaRPr lang="en-US" sz="1200" kern="0" dirty="0">
                <a:solidFill>
                  <a:sysClr val="windowText" lastClr="000000"/>
                </a:solidFill>
              </a:endParaRPr>
            </a:p>
          </p:txBody>
        </p:sp>
        <p:pic>
          <p:nvPicPr>
            <p:cNvPr id="62" name="Picture 2" descr="C:\Users\ldicostanzo\Desktop\Ico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47362" y="5794583"/>
              <a:ext cx="961791" cy="749410"/>
            </a:xfrm>
            <a:prstGeom prst="rect">
              <a:avLst/>
            </a:prstGeom>
            <a:noFill/>
          </p:spPr>
        </p:pic>
        <p:pic>
          <p:nvPicPr>
            <p:cNvPr id="63" name="Picture 3" descr="C:\Users\ldicostanzo\Desktop\headset.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54063" y="5771484"/>
              <a:ext cx="914195" cy="768074"/>
            </a:xfrm>
            <a:prstGeom prst="rect">
              <a:avLst/>
            </a:prstGeom>
            <a:noFill/>
          </p:spPr>
        </p:pic>
      </p:grpSp>
      <p:sp>
        <p:nvSpPr>
          <p:cNvPr id="145" name="AutoShape 52"/>
          <p:cNvSpPr>
            <a:spLocks noChangeArrowheads="1"/>
          </p:cNvSpPr>
          <p:nvPr/>
        </p:nvSpPr>
        <p:spPr bwMode="auto">
          <a:xfrm>
            <a:off x="5999714" y="4426162"/>
            <a:ext cx="2109070" cy="592134"/>
          </a:xfrm>
          <a:prstGeom prst="rect">
            <a:avLst/>
          </a:prstGeom>
          <a:ln/>
        </p:spPr>
        <p:style>
          <a:lnRef idx="1">
            <a:schemeClr val="accent2"/>
          </a:lnRef>
          <a:fillRef idx="2">
            <a:schemeClr val="accent2"/>
          </a:fillRef>
          <a:effectRef idx="1">
            <a:schemeClr val="accent2"/>
          </a:effectRef>
          <a:fontRef idx="minor">
            <a:schemeClr val="dk1"/>
          </a:fontRef>
        </p:style>
        <p:txBody>
          <a:bodyPr wrap="none" anchor="ctr"/>
          <a:lstStyle/>
          <a:p>
            <a:pPr algn="r">
              <a:lnSpc>
                <a:spcPct val="90000"/>
              </a:lnSpc>
            </a:pPr>
            <a:r>
              <a:rPr lang="en-US" sz="1400" b="1" dirty="0" smtClean="0">
                <a:solidFill>
                  <a:srgbClr val="000000"/>
                </a:solidFill>
              </a:rPr>
              <a:t>Waiting</a:t>
            </a:r>
            <a:r>
              <a:rPr lang="en-US" sz="1400" b="1" dirty="0">
                <a:solidFill>
                  <a:srgbClr val="000000"/>
                </a:solidFill>
              </a:rPr>
              <a:t/>
            </a:r>
            <a:br>
              <a:rPr lang="en-US" sz="1400" b="1" dirty="0">
                <a:solidFill>
                  <a:srgbClr val="000000"/>
                </a:solidFill>
              </a:rPr>
            </a:br>
            <a:r>
              <a:rPr lang="en-US" sz="1400" b="1" dirty="0">
                <a:solidFill>
                  <a:srgbClr val="000000"/>
                </a:solidFill>
              </a:rPr>
              <a:t>Announcements</a:t>
            </a:r>
          </a:p>
        </p:txBody>
      </p:sp>
      <p:grpSp>
        <p:nvGrpSpPr>
          <p:cNvPr id="70" name="Group 69"/>
          <p:cNvGrpSpPr/>
          <p:nvPr/>
        </p:nvGrpSpPr>
        <p:grpSpPr>
          <a:xfrm>
            <a:off x="6072502" y="4495519"/>
            <a:ext cx="567019" cy="444892"/>
            <a:chOff x="4754679" y="4507848"/>
            <a:chExt cx="715511" cy="641668"/>
          </a:xfrm>
        </p:grpSpPr>
        <p:grpSp>
          <p:nvGrpSpPr>
            <p:cNvPr id="71" name="Group 186"/>
            <p:cNvGrpSpPr/>
            <p:nvPr/>
          </p:nvGrpSpPr>
          <p:grpSpPr>
            <a:xfrm>
              <a:off x="4754679" y="4507848"/>
              <a:ext cx="715511" cy="641668"/>
              <a:chOff x="7119230" y="6591753"/>
              <a:chExt cx="1022822" cy="1102664"/>
            </a:xfrm>
          </p:grpSpPr>
          <p:sp>
            <p:nvSpPr>
              <p:cNvPr id="73" name="Oval 5"/>
              <p:cNvSpPr>
                <a:spLocks noChangeArrowheads="1"/>
              </p:cNvSpPr>
              <p:nvPr/>
            </p:nvSpPr>
            <p:spPr bwMode="auto">
              <a:xfrm>
                <a:off x="7276557" y="7534734"/>
                <a:ext cx="697125" cy="159683"/>
              </a:xfrm>
              <a:prstGeom prst="ellipse">
                <a:avLst/>
              </a:prstGeom>
              <a:gradFill rotWithShape="1">
                <a:gsLst>
                  <a:gs pos="0">
                    <a:srgbClr val="000000">
                      <a:alpha val="96000"/>
                    </a:srgbClr>
                  </a:gs>
                  <a:gs pos="100000">
                    <a:srgbClr val="000000">
                      <a:gamma/>
                      <a:shade val="46275"/>
                      <a:invGamma/>
                      <a:alpha val="0"/>
                    </a:srgbClr>
                  </a:gs>
                </a:gsLst>
                <a:path path="shape">
                  <a:fillToRect l="50000" t="50000" r="50000" b="50000"/>
                </a:path>
              </a:gradFill>
              <a:ln w="9525" algn="ctr">
                <a:noFill/>
                <a:round/>
                <a:headEnd/>
                <a:tailEnd/>
              </a:ln>
              <a:effectLst/>
            </p:spPr>
            <p:txBody>
              <a:bodyPr wrap="none" lIns="0" tIns="0" rIns="0" bIns="0" anchor="ctr"/>
              <a:lstStyle/>
              <a:p>
                <a:pPr fontAlgn="auto">
                  <a:spcBef>
                    <a:spcPts val="0"/>
                  </a:spcBef>
                  <a:spcAft>
                    <a:spcPts val="0"/>
                  </a:spcAft>
                  <a:defRPr/>
                </a:pPr>
                <a:endParaRPr lang="en-US" sz="1200" kern="0" dirty="0">
                  <a:solidFill>
                    <a:sysClr val="windowText" lastClr="000000"/>
                  </a:solidFill>
                </a:endParaRPr>
              </a:p>
            </p:txBody>
          </p:sp>
          <p:pic>
            <p:nvPicPr>
              <p:cNvPr id="74" name="Picture 2" descr="C:\Users\ldicostanzo\Desktop\Ico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19230" y="6591753"/>
                <a:ext cx="1022822" cy="1022823"/>
              </a:xfrm>
              <a:prstGeom prst="rect">
                <a:avLst/>
              </a:prstGeom>
              <a:noFill/>
            </p:spPr>
          </p:pic>
        </p:grpSp>
        <p:pic>
          <p:nvPicPr>
            <p:cNvPr id="72"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911838" y="4658123"/>
              <a:ext cx="415883" cy="29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1" name="AutoShape 48"/>
          <p:cNvSpPr>
            <a:spLocks noChangeArrowheads="1"/>
          </p:cNvSpPr>
          <p:nvPr/>
        </p:nvSpPr>
        <p:spPr bwMode="auto">
          <a:xfrm>
            <a:off x="5999714" y="3746586"/>
            <a:ext cx="2109070" cy="592134"/>
          </a:xfrm>
          <a:prstGeom prst="rect">
            <a:avLst/>
          </a:prstGeom>
          <a:ln/>
        </p:spPr>
        <p:style>
          <a:lnRef idx="1">
            <a:schemeClr val="accent2"/>
          </a:lnRef>
          <a:fillRef idx="2">
            <a:schemeClr val="accent2"/>
          </a:fillRef>
          <a:effectRef idx="1">
            <a:schemeClr val="accent2"/>
          </a:effectRef>
          <a:fontRef idx="minor">
            <a:schemeClr val="dk1"/>
          </a:fontRef>
        </p:style>
        <p:txBody>
          <a:bodyPr wrap="none" anchor="ctr"/>
          <a:lstStyle/>
          <a:p>
            <a:pPr algn="r">
              <a:lnSpc>
                <a:spcPct val="90000"/>
              </a:lnSpc>
            </a:pPr>
            <a:r>
              <a:rPr lang="en-US" sz="1400" b="1" dirty="0">
                <a:solidFill>
                  <a:srgbClr val="000000"/>
                </a:solidFill>
              </a:rPr>
              <a:t>External</a:t>
            </a:r>
            <a:br>
              <a:rPr lang="en-US" sz="1400" b="1" dirty="0">
                <a:solidFill>
                  <a:srgbClr val="000000"/>
                </a:solidFill>
              </a:rPr>
            </a:br>
            <a:r>
              <a:rPr lang="en-US" sz="1400" b="1" dirty="0">
                <a:solidFill>
                  <a:srgbClr val="000000"/>
                </a:solidFill>
              </a:rPr>
              <a:t>Destination</a:t>
            </a:r>
          </a:p>
        </p:txBody>
      </p:sp>
      <p:grpSp>
        <p:nvGrpSpPr>
          <p:cNvPr id="75" name="Group 74"/>
          <p:cNvGrpSpPr/>
          <p:nvPr/>
        </p:nvGrpSpPr>
        <p:grpSpPr>
          <a:xfrm>
            <a:off x="6045471" y="3796702"/>
            <a:ext cx="594050" cy="474850"/>
            <a:chOff x="6875847" y="4537269"/>
            <a:chExt cx="599986" cy="584028"/>
          </a:xfrm>
        </p:grpSpPr>
        <p:sp>
          <p:nvSpPr>
            <p:cNvPr id="76" name="Oval 5"/>
            <p:cNvSpPr>
              <a:spLocks noChangeArrowheads="1"/>
            </p:cNvSpPr>
            <p:nvPr/>
          </p:nvSpPr>
          <p:spPr bwMode="auto">
            <a:xfrm>
              <a:off x="6972333" y="5041816"/>
              <a:ext cx="427540" cy="79481"/>
            </a:xfrm>
            <a:prstGeom prst="ellipse">
              <a:avLst/>
            </a:prstGeom>
            <a:gradFill rotWithShape="1">
              <a:gsLst>
                <a:gs pos="0">
                  <a:srgbClr val="000000">
                    <a:alpha val="96000"/>
                  </a:srgbClr>
                </a:gs>
                <a:gs pos="100000">
                  <a:srgbClr val="000000">
                    <a:gamma/>
                    <a:shade val="46275"/>
                    <a:invGamma/>
                    <a:alpha val="0"/>
                  </a:srgbClr>
                </a:gs>
              </a:gsLst>
              <a:path path="shape">
                <a:fillToRect l="50000" t="50000" r="50000" b="50000"/>
              </a:path>
            </a:gradFill>
            <a:ln w="9525" algn="ctr">
              <a:noFill/>
              <a:round/>
              <a:headEnd/>
              <a:tailEnd/>
            </a:ln>
            <a:effectLst/>
          </p:spPr>
          <p:txBody>
            <a:bodyPr wrap="none" lIns="0" tIns="0" rIns="0" bIns="0" anchor="ctr"/>
            <a:lstStyle/>
            <a:p>
              <a:pPr fontAlgn="auto">
                <a:spcBef>
                  <a:spcPts val="0"/>
                </a:spcBef>
                <a:spcAft>
                  <a:spcPts val="0"/>
                </a:spcAft>
                <a:defRPr/>
              </a:pPr>
              <a:endParaRPr lang="en-US" sz="1200" kern="0" dirty="0">
                <a:solidFill>
                  <a:sysClr val="windowText" lastClr="000000"/>
                </a:solidFill>
              </a:endParaRPr>
            </a:p>
          </p:txBody>
        </p:sp>
        <p:pic>
          <p:nvPicPr>
            <p:cNvPr id="77" name="Picture 2" descr="C:\Users\ldicostanzo\Desktop\Icon.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75847" y="4537269"/>
              <a:ext cx="599986" cy="544289"/>
            </a:xfrm>
            <a:prstGeom prst="rect">
              <a:avLst/>
            </a:prstGeom>
            <a:noFill/>
          </p:spPr>
        </p:pic>
        <p:grpSp>
          <p:nvGrpSpPr>
            <p:cNvPr id="78" name="Group 399"/>
            <p:cNvGrpSpPr/>
            <p:nvPr/>
          </p:nvGrpSpPr>
          <p:grpSpPr>
            <a:xfrm>
              <a:off x="6982855" y="4634224"/>
              <a:ext cx="417018" cy="383740"/>
              <a:chOff x="3117742" y="1455334"/>
              <a:chExt cx="275968" cy="282939"/>
            </a:xfrm>
          </p:grpSpPr>
          <p:sp>
            <p:nvSpPr>
              <p:cNvPr id="79" name="Oval 78"/>
              <p:cNvSpPr/>
              <p:nvPr/>
            </p:nvSpPr>
            <p:spPr>
              <a:xfrm>
                <a:off x="3117742" y="1462305"/>
                <a:ext cx="275968" cy="275968"/>
              </a:xfrm>
              <a:prstGeom prst="ellipse">
                <a:avLst/>
              </a:prstGeom>
              <a:gradFill rotWithShape="1">
                <a:gsLst>
                  <a:gs pos="0">
                    <a:srgbClr val="CC0000">
                      <a:gamma/>
                      <a:shade val="66667"/>
                      <a:invGamma/>
                    </a:srgbClr>
                  </a:gs>
                  <a:gs pos="100000">
                    <a:srgbClr val="CC0000"/>
                  </a:gs>
                </a:gsLst>
                <a:lin ang="18900000" scaled="1"/>
              </a:gradFill>
              <a:ln>
                <a:noFill/>
              </a:ln>
              <a:effectLst/>
              <a:extLst>
                <a:ext uri="{91240B29-F687-4F45-9708-019B960494DF}">
                  <a14:hiddenLine xmlns:a14="http://schemas.microsoft.com/office/drawing/2010/main" w="19050" algn="ctr">
                    <a:solidFill>
                      <a:srgbClr val="B9070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5400" kern="0" baseline="-25000">
                  <a:solidFill>
                    <a:sysClr val="windowText" lastClr="000000"/>
                  </a:solidFill>
                  <a:latin typeface="Arial"/>
                  <a:ea typeface="ＭＳ Ｐゴシック" pitchFamily="34" charset="-128"/>
                </a:endParaRPr>
              </a:p>
            </p:txBody>
          </p:sp>
          <p:sp>
            <p:nvSpPr>
              <p:cNvPr id="80" name="Freeform 15"/>
              <p:cNvSpPr>
                <a:spLocks/>
              </p:cNvSpPr>
              <p:nvPr/>
            </p:nvSpPr>
            <p:spPr bwMode="auto">
              <a:xfrm>
                <a:off x="3160032" y="1455334"/>
                <a:ext cx="164006" cy="207999"/>
              </a:xfrm>
              <a:custGeom>
                <a:avLst/>
                <a:gdLst>
                  <a:gd name="T0" fmla="*/ 580 w 385"/>
                  <a:gd name="T1" fmla="*/ 682 h 488"/>
                  <a:gd name="T2" fmla="*/ 485 w 385"/>
                  <a:gd name="T3" fmla="*/ 544 h 488"/>
                  <a:gd name="T4" fmla="*/ 413 w 385"/>
                  <a:gd name="T5" fmla="*/ 541 h 488"/>
                  <a:gd name="T6" fmla="*/ 344 w 385"/>
                  <a:gd name="T7" fmla="*/ 541 h 488"/>
                  <a:gd name="T8" fmla="*/ 258 w 385"/>
                  <a:gd name="T9" fmla="*/ 443 h 488"/>
                  <a:gd name="T10" fmla="*/ 197 w 385"/>
                  <a:gd name="T11" fmla="*/ 329 h 488"/>
                  <a:gd name="T12" fmla="*/ 221 w 385"/>
                  <a:gd name="T13" fmla="*/ 264 h 488"/>
                  <a:gd name="T14" fmla="*/ 243 w 385"/>
                  <a:gd name="T15" fmla="*/ 196 h 488"/>
                  <a:gd name="T16" fmla="*/ 147 w 385"/>
                  <a:gd name="T17" fmla="*/ 58 h 488"/>
                  <a:gd name="T18" fmla="*/ 6 w 385"/>
                  <a:gd name="T19" fmla="*/ 207 h 488"/>
                  <a:gd name="T20" fmla="*/ 163 w 385"/>
                  <a:gd name="T21" fmla="*/ 509 h 488"/>
                  <a:gd name="T22" fmla="*/ 392 w 385"/>
                  <a:gd name="T23" fmla="*/ 762 h 488"/>
                  <a:gd name="T24" fmla="*/ 580 w 385"/>
                  <a:gd name="T25" fmla="*/ 682 h 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5" h="488">
                    <a:moveTo>
                      <a:pt x="360" y="423"/>
                    </a:moveTo>
                    <a:cubicBezTo>
                      <a:pt x="340" y="393"/>
                      <a:pt x="321" y="367"/>
                      <a:pt x="301" y="337"/>
                    </a:cubicBezTo>
                    <a:cubicBezTo>
                      <a:pt x="290" y="322"/>
                      <a:pt x="274" y="323"/>
                      <a:pt x="256" y="335"/>
                    </a:cubicBezTo>
                    <a:cubicBezTo>
                      <a:pt x="238" y="347"/>
                      <a:pt x="221" y="340"/>
                      <a:pt x="213" y="335"/>
                    </a:cubicBezTo>
                    <a:cubicBezTo>
                      <a:pt x="204" y="329"/>
                      <a:pt x="187" y="313"/>
                      <a:pt x="160" y="275"/>
                    </a:cubicBezTo>
                    <a:cubicBezTo>
                      <a:pt x="133" y="236"/>
                      <a:pt x="124" y="215"/>
                      <a:pt x="122" y="204"/>
                    </a:cubicBezTo>
                    <a:cubicBezTo>
                      <a:pt x="120" y="195"/>
                      <a:pt x="119" y="176"/>
                      <a:pt x="137" y="164"/>
                    </a:cubicBezTo>
                    <a:cubicBezTo>
                      <a:pt x="155" y="151"/>
                      <a:pt x="161" y="137"/>
                      <a:pt x="150" y="121"/>
                    </a:cubicBezTo>
                    <a:cubicBezTo>
                      <a:pt x="130" y="92"/>
                      <a:pt x="112" y="66"/>
                      <a:pt x="91" y="36"/>
                    </a:cubicBezTo>
                    <a:cubicBezTo>
                      <a:pt x="66" y="0"/>
                      <a:pt x="0" y="92"/>
                      <a:pt x="4" y="128"/>
                    </a:cubicBezTo>
                    <a:cubicBezTo>
                      <a:pt x="6" y="152"/>
                      <a:pt x="43" y="232"/>
                      <a:pt x="101" y="316"/>
                    </a:cubicBezTo>
                    <a:cubicBezTo>
                      <a:pt x="159" y="400"/>
                      <a:pt x="222" y="462"/>
                      <a:pt x="243" y="472"/>
                    </a:cubicBezTo>
                    <a:cubicBezTo>
                      <a:pt x="276" y="488"/>
                      <a:pt x="385" y="459"/>
                      <a:pt x="360" y="423"/>
                    </a:cubicBezTo>
                    <a:close/>
                  </a:path>
                </a:pathLst>
              </a:custGeom>
              <a:solidFill>
                <a:sysClr val="window" lastClr="FFF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32" name="AutoShape 52"/>
          <p:cNvSpPr>
            <a:spLocks noChangeArrowheads="1"/>
          </p:cNvSpPr>
          <p:nvPr/>
        </p:nvSpPr>
        <p:spPr bwMode="auto">
          <a:xfrm>
            <a:off x="5995749" y="5105738"/>
            <a:ext cx="2109070" cy="592134"/>
          </a:xfrm>
          <a:prstGeom prst="rect">
            <a:avLst/>
          </a:prstGeom>
          <a:ln/>
        </p:spPr>
        <p:style>
          <a:lnRef idx="1">
            <a:schemeClr val="accent2"/>
          </a:lnRef>
          <a:fillRef idx="2">
            <a:schemeClr val="accent2"/>
          </a:fillRef>
          <a:effectRef idx="1">
            <a:schemeClr val="accent2"/>
          </a:effectRef>
          <a:fontRef idx="minor">
            <a:schemeClr val="dk1"/>
          </a:fontRef>
        </p:style>
        <p:txBody>
          <a:bodyPr wrap="none" anchor="ctr"/>
          <a:lstStyle/>
          <a:p>
            <a:pPr algn="r">
              <a:lnSpc>
                <a:spcPct val="90000"/>
              </a:lnSpc>
            </a:pPr>
            <a:r>
              <a:rPr lang="en-US" sz="1400" b="1" dirty="0" smtClean="0">
                <a:solidFill>
                  <a:srgbClr val="000000"/>
                </a:solidFill>
              </a:rPr>
              <a:t>IVR</a:t>
            </a:r>
            <a:endParaRPr lang="en-US" sz="1400" b="1" dirty="0">
              <a:solidFill>
                <a:srgbClr val="000000"/>
              </a:solidFill>
            </a:endParaRPr>
          </a:p>
        </p:txBody>
      </p:sp>
      <p:grpSp>
        <p:nvGrpSpPr>
          <p:cNvPr id="81" name="Group 186"/>
          <p:cNvGrpSpPr/>
          <p:nvPr/>
        </p:nvGrpSpPr>
        <p:grpSpPr>
          <a:xfrm>
            <a:off x="6045330" y="5155348"/>
            <a:ext cx="613433" cy="492912"/>
            <a:chOff x="7119230" y="6591753"/>
            <a:chExt cx="1022822" cy="1102664"/>
          </a:xfrm>
        </p:grpSpPr>
        <p:sp>
          <p:nvSpPr>
            <p:cNvPr id="82" name="Oval 5"/>
            <p:cNvSpPr>
              <a:spLocks noChangeArrowheads="1"/>
            </p:cNvSpPr>
            <p:nvPr/>
          </p:nvSpPr>
          <p:spPr bwMode="auto">
            <a:xfrm>
              <a:off x="7276557" y="7534734"/>
              <a:ext cx="697125" cy="159683"/>
            </a:xfrm>
            <a:prstGeom prst="ellipse">
              <a:avLst/>
            </a:prstGeom>
            <a:gradFill rotWithShape="1">
              <a:gsLst>
                <a:gs pos="0">
                  <a:srgbClr val="000000">
                    <a:alpha val="96000"/>
                  </a:srgbClr>
                </a:gs>
                <a:gs pos="100000">
                  <a:srgbClr val="000000">
                    <a:gamma/>
                    <a:shade val="46275"/>
                    <a:invGamma/>
                    <a:alpha val="0"/>
                  </a:srgbClr>
                </a:gs>
              </a:gsLst>
              <a:path path="shape">
                <a:fillToRect l="50000" t="50000" r="50000" b="50000"/>
              </a:path>
            </a:gradFill>
            <a:ln w="9525" algn="ctr">
              <a:noFill/>
              <a:round/>
              <a:headEnd/>
              <a:tailEnd/>
            </a:ln>
            <a:effectLst/>
          </p:spPr>
          <p:txBody>
            <a:bodyPr wrap="none" lIns="0" tIns="0" rIns="0" bIns="0" anchor="ctr"/>
            <a:lstStyle/>
            <a:p>
              <a:pPr fontAlgn="auto">
                <a:spcBef>
                  <a:spcPts val="0"/>
                </a:spcBef>
                <a:spcAft>
                  <a:spcPts val="0"/>
                </a:spcAft>
                <a:defRPr/>
              </a:pPr>
              <a:endParaRPr lang="en-US" sz="1200" kern="0" dirty="0">
                <a:solidFill>
                  <a:sysClr val="windowText" lastClr="000000"/>
                </a:solidFill>
              </a:endParaRPr>
            </a:p>
          </p:txBody>
        </p:sp>
        <p:pic>
          <p:nvPicPr>
            <p:cNvPr id="83" name="Picture 2" descr="C:\Users\ldicostanzo\Desktop\Icon.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19230" y="6591753"/>
              <a:ext cx="1022822" cy="1022823"/>
            </a:xfrm>
            <a:prstGeom prst="rect">
              <a:avLst/>
            </a:prstGeom>
            <a:noFill/>
          </p:spPr>
        </p:pic>
        <p:pic>
          <p:nvPicPr>
            <p:cNvPr id="84" name="Picture 6" descr="C:\Users\ldicostanzo\Desktop\computer.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311452" y="6754205"/>
              <a:ext cx="632263" cy="655840"/>
            </a:xfrm>
            <a:prstGeom prst="rect">
              <a:avLst/>
            </a:prstGeom>
            <a:noFill/>
          </p:spPr>
        </p:pic>
      </p:grpSp>
      <p:grpSp>
        <p:nvGrpSpPr>
          <p:cNvPr id="86" name="Group 85"/>
          <p:cNvGrpSpPr/>
          <p:nvPr/>
        </p:nvGrpSpPr>
        <p:grpSpPr>
          <a:xfrm>
            <a:off x="5995749" y="5793875"/>
            <a:ext cx="2109070" cy="592134"/>
            <a:chOff x="6486781" y="5275079"/>
            <a:chExt cx="2109070" cy="650153"/>
          </a:xfrm>
        </p:grpSpPr>
        <p:sp>
          <p:nvSpPr>
            <p:cNvPr id="87" name="AutoShape 52"/>
            <p:cNvSpPr>
              <a:spLocks noChangeArrowheads="1"/>
            </p:cNvSpPr>
            <p:nvPr/>
          </p:nvSpPr>
          <p:spPr bwMode="auto">
            <a:xfrm>
              <a:off x="6486781" y="5275079"/>
              <a:ext cx="2109070" cy="650153"/>
            </a:xfrm>
            <a:prstGeom prst="rect">
              <a:avLst/>
            </a:prstGeom>
            <a:ln/>
          </p:spPr>
          <p:style>
            <a:lnRef idx="1">
              <a:schemeClr val="accent2"/>
            </a:lnRef>
            <a:fillRef idx="2">
              <a:schemeClr val="accent2"/>
            </a:fillRef>
            <a:effectRef idx="1">
              <a:schemeClr val="accent2"/>
            </a:effectRef>
            <a:fontRef idx="minor">
              <a:schemeClr val="dk1"/>
            </a:fontRef>
          </p:style>
          <p:txBody>
            <a:bodyPr wrap="none" anchor="ctr"/>
            <a:lstStyle/>
            <a:p>
              <a:pPr algn="r">
                <a:lnSpc>
                  <a:spcPct val="90000"/>
                </a:lnSpc>
              </a:pPr>
              <a:r>
                <a:rPr lang="en-US" sz="1400" b="1" dirty="0" smtClean="0">
                  <a:solidFill>
                    <a:srgbClr val="000000"/>
                  </a:solidFill>
                </a:rPr>
                <a:t>Outbound</a:t>
              </a:r>
            </a:p>
            <a:p>
              <a:pPr algn="r">
                <a:lnSpc>
                  <a:spcPct val="90000"/>
                </a:lnSpc>
              </a:pPr>
              <a:r>
                <a:rPr lang="en-US" sz="1400" b="1" dirty="0" smtClean="0">
                  <a:solidFill>
                    <a:srgbClr val="000000"/>
                  </a:solidFill>
                </a:rPr>
                <a:t>Dialer</a:t>
              </a:r>
              <a:endParaRPr lang="en-US" sz="1400" b="1" dirty="0">
                <a:solidFill>
                  <a:srgbClr val="000000"/>
                </a:solidFill>
              </a:endParaRPr>
            </a:p>
          </p:txBody>
        </p:sp>
        <p:sp>
          <p:nvSpPr>
            <p:cNvPr id="89" name="Oval 5"/>
            <p:cNvSpPr>
              <a:spLocks noChangeArrowheads="1"/>
            </p:cNvSpPr>
            <p:nvPr/>
          </p:nvSpPr>
          <p:spPr bwMode="auto">
            <a:xfrm>
              <a:off x="6630722" y="5792359"/>
              <a:ext cx="418098" cy="78375"/>
            </a:xfrm>
            <a:prstGeom prst="ellipse">
              <a:avLst/>
            </a:prstGeom>
            <a:gradFill rotWithShape="1">
              <a:gsLst>
                <a:gs pos="0">
                  <a:srgbClr val="000000">
                    <a:alpha val="96000"/>
                  </a:srgbClr>
                </a:gs>
                <a:gs pos="100000">
                  <a:srgbClr val="000000">
                    <a:gamma/>
                    <a:shade val="46275"/>
                    <a:invGamma/>
                    <a:alpha val="0"/>
                  </a:srgbClr>
                </a:gs>
              </a:gsLst>
              <a:path path="shape">
                <a:fillToRect l="50000" t="50000" r="50000" b="50000"/>
              </a:path>
            </a:gradFill>
            <a:ln w="9525" algn="ctr">
              <a:noFill/>
              <a:round/>
              <a:headEnd/>
              <a:tailEnd/>
            </a:ln>
            <a:effectLst/>
          </p:spPr>
          <p:txBody>
            <a:bodyPr wrap="none" lIns="0" tIns="0" rIns="0" bIns="0" anchor="ctr"/>
            <a:lstStyle/>
            <a:p>
              <a:pPr fontAlgn="auto">
                <a:spcBef>
                  <a:spcPts val="0"/>
                </a:spcBef>
                <a:spcAft>
                  <a:spcPts val="0"/>
                </a:spcAft>
                <a:defRPr/>
              </a:pPr>
              <a:endParaRPr lang="en-US" sz="1200" kern="0" dirty="0">
                <a:solidFill>
                  <a:sysClr val="windowText" lastClr="000000"/>
                </a:solidFill>
              </a:endParaRPr>
            </a:p>
          </p:txBody>
        </p:sp>
      </p:grpSp>
      <p:grpSp>
        <p:nvGrpSpPr>
          <p:cNvPr id="14" name="Group 13"/>
          <p:cNvGrpSpPr/>
          <p:nvPr/>
        </p:nvGrpSpPr>
        <p:grpSpPr>
          <a:xfrm>
            <a:off x="6049950" y="5817936"/>
            <a:ext cx="613433" cy="457222"/>
            <a:chOff x="4148426" y="5692547"/>
            <a:chExt cx="613433" cy="457222"/>
          </a:xfrm>
        </p:grpSpPr>
        <p:pic>
          <p:nvPicPr>
            <p:cNvPr id="92" name="Picture 2" descr="C:\Users\ldicostanzo\Desktop\Icon.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148426" y="5692547"/>
              <a:ext cx="613433" cy="457222"/>
            </a:xfrm>
            <a:prstGeom prst="rect">
              <a:avLst/>
            </a:prstGeom>
            <a:noFill/>
          </p:spPr>
        </p:pic>
        <p:pic>
          <p:nvPicPr>
            <p:cNvPr id="1027" name="Picture 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304884" y="5781197"/>
              <a:ext cx="281026" cy="27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928768" y="3705820"/>
            <a:ext cx="1772040" cy="592134"/>
            <a:chOff x="944030" y="2984176"/>
            <a:chExt cx="1772040" cy="592134"/>
          </a:xfrm>
        </p:grpSpPr>
        <p:sp>
          <p:nvSpPr>
            <p:cNvPr id="181" name="AutoShape 34"/>
            <p:cNvSpPr>
              <a:spLocks noChangeArrowheads="1"/>
            </p:cNvSpPr>
            <p:nvPr/>
          </p:nvSpPr>
          <p:spPr bwMode="auto">
            <a:xfrm>
              <a:off x="944030" y="2984176"/>
              <a:ext cx="1772040" cy="592134"/>
            </a:xfrm>
            <a:prstGeom prst="rect">
              <a:avLst/>
            </a:prstGeom>
            <a:ln/>
          </p:spPr>
          <p:style>
            <a:lnRef idx="1">
              <a:schemeClr val="accent2"/>
            </a:lnRef>
            <a:fillRef idx="2">
              <a:schemeClr val="accent2"/>
            </a:fillRef>
            <a:effectRef idx="1">
              <a:schemeClr val="accent2"/>
            </a:effectRef>
            <a:fontRef idx="minor">
              <a:schemeClr val="dk1"/>
            </a:fontRef>
          </p:style>
          <p:txBody>
            <a:bodyPr wrap="none" anchor="ctr"/>
            <a:lstStyle/>
            <a:p>
              <a:pPr>
                <a:lnSpc>
                  <a:spcPct val="90000"/>
                </a:lnSpc>
              </a:pPr>
              <a:r>
                <a:rPr lang="en-US" sz="1400" b="1" dirty="0" smtClean="0">
                  <a:solidFill>
                    <a:srgbClr val="000000"/>
                  </a:solidFill>
                </a:rPr>
                <a:t>Email</a:t>
              </a:r>
              <a:endParaRPr lang="en-US" sz="1400" b="1" dirty="0">
                <a:solidFill>
                  <a:srgbClr val="000000"/>
                </a:solidFill>
              </a:endParaRPr>
            </a:p>
          </p:txBody>
        </p:sp>
        <p:grpSp>
          <p:nvGrpSpPr>
            <p:cNvPr id="27" name="Group 26"/>
            <p:cNvGrpSpPr/>
            <p:nvPr/>
          </p:nvGrpSpPr>
          <p:grpSpPr>
            <a:xfrm>
              <a:off x="2011975" y="3030812"/>
              <a:ext cx="607313" cy="490738"/>
              <a:chOff x="1024183" y="3039161"/>
              <a:chExt cx="607313" cy="490738"/>
            </a:xfrm>
          </p:grpSpPr>
          <p:pic>
            <p:nvPicPr>
              <p:cNvPr id="196" name="Picture 2" descr="C:\Users\ldicostanzo\Desktop\Icon.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24183" y="3039161"/>
                <a:ext cx="607313" cy="490738"/>
              </a:xfrm>
              <a:prstGeom prst="rect">
                <a:avLst/>
              </a:prstGeom>
              <a:noFill/>
            </p:spPr>
          </p:pic>
          <p:sp>
            <p:nvSpPr>
              <p:cNvPr id="131" name="Freeform 22"/>
              <p:cNvSpPr>
                <a:spLocks/>
              </p:cNvSpPr>
              <p:nvPr/>
            </p:nvSpPr>
            <p:spPr bwMode="auto">
              <a:xfrm>
                <a:off x="1173347" y="3176715"/>
                <a:ext cx="308984" cy="132294"/>
              </a:xfrm>
              <a:custGeom>
                <a:avLst/>
                <a:gdLst>
                  <a:gd name="T0" fmla="*/ 78 w 504"/>
                  <a:gd name="T1" fmla="*/ 65 h 203"/>
                  <a:gd name="T2" fmla="*/ 100 w 504"/>
                  <a:gd name="T3" fmla="*/ 79 h 203"/>
                  <a:gd name="T4" fmla="*/ 122 w 504"/>
                  <a:gd name="T5" fmla="*/ 65 h 203"/>
                  <a:gd name="T6" fmla="*/ 130 w 504"/>
                  <a:gd name="T7" fmla="*/ 61 h 203"/>
                  <a:gd name="T8" fmla="*/ 201 w 504"/>
                  <a:gd name="T9" fmla="*/ 14 h 203"/>
                  <a:gd name="T10" fmla="*/ 201 w 504"/>
                  <a:gd name="T11" fmla="*/ 14 h 203"/>
                  <a:gd name="T12" fmla="*/ 189 w 504"/>
                  <a:gd name="T13" fmla="*/ 0 h 203"/>
                  <a:gd name="T14" fmla="*/ 13 w 504"/>
                  <a:gd name="T15" fmla="*/ 0 h 203"/>
                  <a:gd name="T16" fmla="*/ 0 w 504"/>
                  <a:gd name="T17" fmla="*/ 14 h 203"/>
                  <a:gd name="T18" fmla="*/ 0 w 504"/>
                  <a:gd name="T19" fmla="*/ 14 h 203"/>
                  <a:gd name="T20" fmla="*/ 71 w 504"/>
                  <a:gd name="T21" fmla="*/ 61 h 203"/>
                  <a:gd name="T22" fmla="*/ 78 w 504"/>
                  <a:gd name="T23" fmla="*/ 65 h 2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4" h="203">
                    <a:moveTo>
                      <a:pt x="197" y="167"/>
                    </a:moveTo>
                    <a:cubicBezTo>
                      <a:pt x="252" y="203"/>
                      <a:pt x="252" y="203"/>
                      <a:pt x="252" y="203"/>
                    </a:cubicBezTo>
                    <a:cubicBezTo>
                      <a:pt x="307" y="167"/>
                      <a:pt x="307" y="167"/>
                      <a:pt x="307" y="167"/>
                    </a:cubicBezTo>
                    <a:cubicBezTo>
                      <a:pt x="326" y="155"/>
                      <a:pt x="326" y="155"/>
                      <a:pt x="326" y="155"/>
                    </a:cubicBezTo>
                    <a:cubicBezTo>
                      <a:pt x="504" y="37"/>
                      <a:pt x="504" y="37"/>
                      <a:pt x="504" y="37"/>
                    </a:cubicBezTo>
                    <a:cubicBezTo>
                      <a:pt x="504" y="36"/>
                      <a:pt x="504" y="36"/>
                      <a:pt x="504" y="36"/>
                    </a:cubicBezTo>
                    <a:cubicBezTo>
                      <a:pt x="504" y="16"/>
                      <a:pt x="491" y="0"/>
                      <a:pt x="474" y="0"/>
                    </a:cubicBezTo>
                    <a:cubicBezTo>
                      <a:pt x="31" y="0"/>
                      <a:pt x="31" y="0"/>
                      <a:pt x="31" y="0"/>
                    </a:cubicBezTo>
                    <a:cubicBezTo>
                      <a:pt x="14" y="0"/>
                      <a:pt x="0" y="16"/>
                      <a:pt x="0" y="36"/>
                    </a:cubicBezTo>
                    <a:cubicBezTo>
                      <a:pt x="0" y="37"/>
                      <a:pt x="0" y="37"/>
                      <a:pt x="0" y="37"/>
                    </a:cubicBezTo>
                    <a:cubicBezTo>
                      <a:pt x="179" y="155"/>
                      <a:pt x="179" y="155"/>
                      <a:pt x="179" y="155"/>
                    </a:cubicBezTo>
                    <a:lnTo>
                      <a:pt x="197" y="167"/>
                    </a:lnTo>
                    <a:close/>
                  </a:path>
                </a:pathLst>
              </a:custGeom>
              <a:solidFill>
                <a:sysClr val="window" lastClr="FFF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2" name="Freeform 23"/>
              <p:cNvSpPr>
                <a:spLocks/>
              </p:cNvSpPr>
              <p:nvPr/>
            </p:nvSpPr>
            <p:spPr bwMode="auto">
              <a:xfrm>
                <a:off x="1170567" y="3215258"/>
                <a:ext cx="99108" cy="138544"/>
              </a:xfrm>
              <a:custGeom>
                <a:avLst/>
                <a:gdLst>
                  <a:gd name="T0" fmla="*/ 0 w 380"/>
                  <a:gd name="T1" fmla="*/ 0 h 500"/>
                  <a:gd name="T2" fmla="*/ 0 w 380"/>
                  <a:gd name="T3" fmla="*/ 35 h 500"/>
                  <a:gd name="T4" fmla="*/ 27 w 380"/>
                  <a:gd name="T5" fmla="*/ 18 h 500"/>
                  <a:gd name="T6" fmla="*/ 0 w 380"/>
                  <a:gd name="T7" fmla="*/ 0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0" h="500">
                    <a:moveTo>
                      <a:pt x="0" y="0"/>
                    </a:moveTo>
                    <a:lnTo>
                      <a:pt x="0" y="500"/>
                    </a:lnTo>
                    <a:lnTo>
                      <a:pt x="380" y="250"/>
                    </a:lnTo>
                    <a:lnTo>
                      <a:pt x="0" y="0"/>
                    </a:lnTo>
                    <a:close/>
                  </a:path>
                </a:pathLst>
              </a:custGeom>
              <a:solidFill>
                <a:sysClr val="window" lastClr="FFF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3" name="Freeform 24"/>
              <p:cNvSpPr>
                <a:spLocks/>
              </p:cNvSpPr>
              <p:nvPr/>
            </p:nvSpPr>
            <p:spPr bwMode="auto">
              <a:xfrm>
                <a:off x="1173347" y="3288592"/>
                <a:ext cx="308984" cy="106252"/>
              </a:xfrm>
              <a:custGeom>
                <a:avLst/>
                <a:gdLst>
                  <a:gd name="T0" fmla="*/ 103 w 504"/>
                  <a:gd name="T1" fmla="*/ 18 h 162"/>
                  <a:gd name="T2" fmla="*/ 98 w 504"/>
                  <a:gd name="T3" fmla="*/ 18 h 162"/>
                  <a:gd name="T4" fmla="*/ 71 w 504"/>
                  <a:gd name="T5" fmla="*/ 0 h 162"/>
                  <a:gd name="T6" fmla="*/ 0 w 504"/>
                  <a:gd name="T7" fmla="*/ 47 h 162"/>
                  <a:gd name="T8" fmla="*/ 0 w 504"/>
                  <a:gd name="T9" fmla="*/ 50 h 162"/>
                  <a:gd name="T10" fmla="*/ 13 w 504"/>
                  <a:gd name="T11" fmla="*/ 64 h 162"/>
                  <a:gd name="T12" fmla="*/ 189 w 504"/>
                  <a:gd name="T13" fmla="*/ 64 h 162"/>
                  <a:gd name="T14" fmla="*/ 201 w 504"/>
                  <a:gd name="T15" fmla="*/ 50 h 162"/>
                  <a:gd name="T16" fmla="*/ 201 w 504"/>
                  <a:gd name="T17" fmla="*/ 47 h 162"/>
                  <a:gd name="T18" fmla="*/ 130 w 504"/>
                  <a:gd name="T19" fmla="*/ 0 h 162"/>
                  <a:gd name="T20" fmla="*/ 103 w 504"/>
                  <a:gd name="T21" fmla="*/ 18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4" h="162">
                    <a:moveTo>
                      <a:pt x="258" y="45"/>
                    </a:moveTo>
                    <a:cubicBezTo>
                      <a:pt x="247" y="45"/>
                      <a:pt x="247" y="45"/>
                      <a:pt x="247" y="45"/>
                    </a:cubicBezTo>
                    <a:cubicBezTo>
                      <a:pt x="179" y="0"/>
                      <a:pt x="179" y="0"/>
                      <a:pt x="179" y="0"/>
                    </a:cubicBezTo>
                    <a:cubicBezTo>
                      <a:pt x="0" y="118"/>
                      <a:pt x="0" y="118"/>
                      <a:pt x="0" y="118"/>
                    </a:cubicBezTo>
                    <a:cubicBezTo>
                      <a:pt x="0" y="126"/>
                      <a:pt x="0" y="126"/>
                      <a:pt x="0" y="126"/>
                    </a:cubicBezTo>
                    <a:cubicBezTo>
                      <a:pt x="0" y="146"/>
                      <a:pt x="14" y="162"/>
                      <a:pt x="31" y="162"/>
                    </a:cubicBezTo>
                    <a:cubicBezTo>
                      <a:pt x="474" y="162"/>
                      <a:pt x="474" y="162"/>
                      <a:pt x="474" y="162"/>
                    </a:cubicBezTo>
                    <a:cubicBezTo>
                      <a:pt x="491" y="162"/>
                      <a:pt x="504" y="146"/>
                      <a:pt x="504" y="126"/>
                    </a:cubicBezTo>
                    <a:cubicBezTo>
                      <a:pt x="504" y="118"/>
                      <a:pt x="504" y="118"/>
                      <a:pt x="504" y="118"/>
                    </a:cubicBezTo>
                    <a:cubicBezTo>
                      <a:pt x="326" y="0"/>
                      <a:pt x="326" y="0"/>
                      <a:pt x="326" y="0"/>
                    </a:cubicBezTo>
                    <a:lnTo>
                      <a:pt x="258" y="45"/>
                    </a:lnTo>
                    <a:close/>
                  </a:path>
                </a:pathLst>
              </a:custGeom>
              <a:solidFill>
                <a:sysClr val="window" lastClr="FFF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5" name="Freeform 25"/>
              <p:cNvSpPr>
                <a:spLocks/>
              </p:cNvSpPr>
              <p:nvPr/>
            </p:nvSpPr>
            <p:spPr bwMode="auto">
              <a:xfrm>
                <a:off x="1384193" y="3217862"/>
                <a:ext cx="98137" cy="133336"/>
              </a:xfrm>
              <a:custGeom>
                <a:avLst/>
                <a:gdLst>
                  <a:gd name="T0" fmla="*/ 27 w 378"/>
                  <a:gd name="T1" fmla="*/ 35 h 500"/>
                  <a:gd name="T2" fmla="*/ 27 w 378"/>
                  <a:gd name="T3" fmla="*/ 0 h 500"/>
                  <a:gd name="T4" fmla="*/ 0 w 378"/>
                  <a:gd name="T5" fmla="*/ 18 h 500"/>
                  <a:gd name="T6" fmla="*/ 27 w 378"/>
                  <a:gd name="T7" fmla="*/ 35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8" h="500">
                    <a:moveTo>
                      <a:pt x="378" y="500"/>
                    </a:moveTo>
                    <a:lnTo>
                      <a:pt x="378" y="0"/>
                    </a:lnTo>
                    <a:lnTo>
                      <a:pt x="0" y="250"/>
                    </a:lnTo>
                    <a:lnTo>
                      <a:pt x="378" y="500"/>
                    </a:lnTo>
                    <a:close/>
                  </a:path>
                </a:pathLst>
              </a:custGeom>
              <a:solidFill>
                <a:sysClr val="window" lastClr="FFF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grpSp>
        <p:nvGrpSpPr>
          <p:cNvPr id="4" name="Group 3"/>
          <p:cNvGrpSpPr/>
          <p:nvPr/>
        </p:nvGrpSpPr>
        <p:grpSpPr>
          <a:xfrm>
            <a:off x="928768" y="4508878"/>
            <a:ext cx="1772040" cy="592134"/>
            <a:chOff x="944030" y="3937576"/>
            <a:chExt cx="1772040" cy="592134"/>
          </a:xfrm>
        </p:grpSpPr>
        <p:sp>
          <p:nvSpPr>
            <p:cNvPr id="204" name="AutoShape 34"/>
            <p:cNvSpPr>
              <a:spLocks noChangeArrowheads="1"/>
            </p:cNvSpPr>
            <p:nvPr/>
          </p:nvSpPr>
          <p:spPr bwMode="auto">
            <a:xfrm>
              <a:off x="944030" y="3937576"/>
              <a:ext cx="1772040" cy="592134"/>
            </a:xfrm>
            <a:prstGeom prst="rect">
              <a:avLst/>
            </a:prstGeom>
            <a:ln/>
          </p:spPr>
          <p:style>
            <a:lnRef idx="1">
              <a:schemeClr val="accent2"/>
            </a:lnRef>
            <a:fillRef idx="2">
              <a:schemeClr val="accent2"/>
            </a:fillRef>
            <a:effectRef idx="1">
              <a:schemeClr val="accent2"/>
            </a:effectRef>
            <a:fontRef idx="minor">
              <a:schemeClr val="dk1"/>
            </a:fontRef>
          </p:style>
          <p:txBody>
            <a:bodyPr wrap="none" anchor="ctr"/>
            <a:lstStyle/>
            <a:p>
              <a:pPr>
                <a:lnSpc>
                  <a:spcPct val="90000"/>
                </a:lnSpc>
              </a:pPr>
              <a:r>
                <a:rPr lang="en-US" sz="1400" b="1" dirty="0" smtClean="0">
                  <a:solidFill>
                    <a:srgbClr val="000000"/>
                  </a:solidFill>
                </a:rPr>
                <a:t>Web Chat</a:t>
              </a:r>
            </a:p>
          </p:txBody>
        </p:sp>
        <p:grpSp>
          <p:nvGrpSpPr>
            <p:cNvPr id="23" name="Group 22"/>
            <p:cNvGrpSpPr/>
            <p:nvPr/>
          </p:nvGrpSpPr>
          <p:grpSpPr>
            <a:xfrm>
              <a:off x="1989693" y="4010854"/>
              <a:ext cx="594050" cy="442540"/>
              <a:chOff x="3725499" y="5255310"/>
              <a:chExt cx="594050" cy="442540"/>
            </a:xfrm>
          </p:grpSpPr>
          <p:pic>
            <p:nvPicPr>
              <p:cNvPr id="202" name="Picture 2" descr="C:\Users\ldicostanzo\Desktop\Icon.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725499" y="5255310"/>
                <a:ext cx="594050" cy="442540"/>
              </a:xfrm>
              <a:prstGeom prst="rect">
                <a:avLst/>
              </a:prstGeom>
              <a:noFill/>
            </p:spPr>
          </p:pic>
          <p:sp>
            <p:nvSpPr>
              <p:cNvPr id="126" name="Freeform 18"/>
              <p:cNvSpPr>
                <a:spLocks noEditPoints="1"/>
              </p:cNvSpPr>
              <p:nvPr/>
            </p:nvSpPr>
            <p:spPr bwMode="auto">
              <a:xfrm>
                <a:off x="3848534" y="5352460"/>
                <a:ext cx="308755" cy="248239"/>
              </a:xfrm>
              <a:custGeom>
                <a:avLst/>
                <a:gdLst>
                  <a:gd name="T0" fmla="*/ 495 w 712"/>
                  <a:gd name="T1" fmla="*/ 68 h 552"/>
                  <a:gd name="T2" fmla="*/ 440 w 712"/>
                  <a:gd name="T3" fmla="*/ 19 h 552"/>
                  <a:gd name="T4" fmla="*/ 356 w 712"/>
                  <a:gd name="T5" fmla="*/ 0 h 552"/>
                  <a:gd name="T6" fmla="*/ 250 w 712"/>
                  <a:gd name="T7" fmla="*/ 33 h 552"/>
                  <a:gd name="T8" fmla="*/ 217 w 712"/>
                  <a:gd name="T9" fmla="*/ 68 h 552"/>
                  <a:gd name="T10" fmla="*/ 210 w 712"/>
                  <a:gd name="T11" fmla="*/ 83 h 552"/>
                  <a:gd name="T12" fmla="*/ 162 w 712"/>
                  <a:gd name="T13" fmla="*/ 79 h 552"/>
                  <a:gd name="T14" fmla="*/ 0 w 712"/>
                  <a:gd name="T15" fmla="*/ 198 h 552"/>
                  <a:gd name="T16" fmla="*/ 131 w 712"/>
                  <a:gd name="T17" fmla="*/ 315 h 552"/>
                  <a:gd name="T18" fmla="*/ 95 w 712"/>
                  <a:gd name="T19" fmla="*/ 380 h 552"/>
                  <a:gd name="T20" fmla="*/ 193 w 712"/>
                  <a:gd name="T21" fmla="*/ 315 h 552"/>
                  <a:gd name="T22" fmla="*/ 322 w 712"/>
                  <a:gd name="T23" fmla="*/ 223 h 552"/>
                  <a:gd name="T24" fmla="*/ 323 w 712"/>
                  <a:gd name="T25" fmla="*/ 223 h 552"/>
                  <a:gd name="T26" fmla="*/ 367 w 712"/>
                  <a:gd name="T27" fmla="*/ 271 h 552"/>
                  <a:gd name="T28" fmla="*/ 407 w 712"/>
                  <a:gd name="T29" fmla="*/ 281 h 552"/>
                  <a:gd name="T30" fmla="*/ 417 w 712"/>
                  <a:gd name="T31" fmla="*/ 281 h 552"/>
                  <a:gd name="T32" fmla="*/ 436 w 712"/>
                  <a:gd name="T33" fmla="*/ 277 h 552"/>
                  <a:gd name="T34" fmla="*/ 420 w 712"/>
                  <a:gd name="T35" fmla="*/ 266 h 552"/>
                  <a:gd name="T36" fmla="*/ 397 w 712"/>
                  <a:gd name="T37" fmla="*/ 241 h 552"/>
                  <a:gd name="T38" fmla="*/ 392 w 712"/>
                  <a:gd name="T39" fmla="*/ 223 h 552"/>
                  <a:gd name="T40" fmla="*/ 472 w 712"/>
                  <a:gd name="T41" fmla="*/ 187 h 552"/>
                  <a:gd name="T42" fmla="*/ 497 w 712"/>
                  <a:gd name="T43" fmla="*/ 153 h 552"/>
                  <a:gd name="T44" fmla="*/ 507 w 712"/>
                  <a:gd name="T45" fmla="*/ 114 h 552"/>
                  <a:gd name="T46" fmla="*/ 495 w 712"/>
                  <a:gd name="T47" fmla="*/ 68 h 552"/>
                  <a:gd name="T48" fmla="*/ 482 w 712"/>
                  <a:gd name="T49" fmla="*/ 146 h 552"/>
                  <a:gd name="T50" fmla="*/ 445 w 712"/>
                  <a:gd name="T51" fmla="*/ 186 h 552"/>
                  <a:gd name="T52" fmla="*/ 382 w 712"/>
                  <a:gd name="T53" fmla="*/ 207 h 552"/>
                  <a:gd name="T54" fmla="*/ 376 w 712"/>
                  <a:gd name="T55" fmla="*/ 209 h 552"/>
                  <a:gd name="T56" fmla="*/ 375 w 712"/>
                  <a:gd name="T57" fmla="*/ 215 h 552"/>
                  <a:gd name="T58" fmla="*/ 375 w 712"/>
                  <a:gd name="T59" fmla="*/ 222 h 552"/>
                  <a:gd name="T60" fmla="*/ 382 w 712"/>
                  <a:gd name="T61" fmla="*/ 249 h 552"/>
                  <a:gd name="T62" fmla="*/ 392 w 712"/>
                  <a:gd name="T63" fmla="*/ 263 h 552"/>
                  <a:gd name="T64" fmla="*/ 376 w 712"/>
                  <a:gd name="T65" fmla="*/ 256 h 552"/>
                  <a:gd name="T66" fmla="*/ 337 w 712"/>
                  <a:gd name="T67" fmla="*/ 212 h 552"/>
                  <a:gd name="T68" fmla="*/ 335 w 712"/>
                  <a:gd name="T69" fmla="*/ 208 h 552"/>
                  <a:gd name="T70" fmla="*/ 331 w 712"/>
                  <a:gd name="T71" fmla="*/ 208 h 552"/>
                  <a:gd name="T72" fmla="*/ 325 w 712"/>
                  <a:gd name="T73" fmla="*/ 206 h 552"/>
                  <a:gd name="T74" fmla="*/ 325 w 712"/>
                  <a:gd name="T75" fmla="*/ 198 h 552"/>
                  <a:gd name="T76" fmla="*/ 226 w 712"/>
                  <a:gd name="T77" fmla="*/ 88 h 552"/>
                  <a:gd name="T78" fmla="*/ 232 w 712"/>
                  <a:gd name="T79" fmla="*/ 77 h 552"/>
                  <a:gd name="T80" fmla="*/ 280 w 712"/>
                  <a:gd name="T81" fmla="*/ 34 h 552"/>
                  <a:gd name="T82" fmla="*/ 356 w 712"/>
                  <a:gd name="T83" fmla="*/ 17 h 552"/>
                  <a:gd name="T84" fmla="*/ 452 w 712"/>
                  <a:gd name="T85" fmla="*/ 46 h 552"/>
                  <a:gd name="T86" fmla="*/ 480 w 712"/>
                  <a:gd name="T87" fmla="*/ 77 h 552"/>
                  <a:gd name="T88" fmla="*/ 490 w 712"/>
                  <a:gd name="T89" fmla="*/ 114 h 552"/>
                  <a:gd name="T90" fmla="*/ 482 w 712"/>
                  <a:gd name="T91" fmla="*/ 146 h 5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12" h="552">
                    <a:moveTo>
                      <a:pt x="695" y="96"/>
                    </a:moveTo>
                    <a:cubicBezTo>
                      <a:pt x="678" y="67"/>
                      <a:pt x="651" y="44"/>
                      <a:pt x="617" y="27"/>
                    </a:cubicBezTo>
                    <a:cubicBezTo>
                      <a:pt x="583" y="10"/>
                      <a:pt x="543" y="0"/>
                      <a:pt x="500" y="0"/>
                    </a:cubicBezTo>
                    <a:cubicBezTo>
                      <a:pt x="442" y="0"/>
                      <a:pt x="390" y="17"/>
                      <a:pt x="351" y="46"/>
                    </a:cubicBezTo>
                    <a:cubicBezTo>
                      <a:pt x="332" y="60"/>
                      <a:pt x="316" y="77"/>
                      <a:pt x="305" y="96"/>
                    </a:cubicBezTo>
                    <a:cubicBezTo>
                      <a:pt x="301" y="103"/>
                      <a:pt x="298" y="111"/>
                      <a:pt x="295" y="118"/>
                    </a:cubicBezTo>
                    <a:cubicBezTo>
                      <a:pt x="274" y="114"/>
                      <a:pt x="252" y="111"/>
                      <a:pt x="228" y="111"/>
                    </a:cubicBezTo>
                    <a:cubicBezTo>
                      <a:pt x="102" y="111"/>
                      <a:pt x="0" y="186"/>
                      <a:pt x="0" y="279"/>
                    </a:cubicBezTo>
                    <a:cubicBezTo>
                      <a:pt x="0" y="361"/>
                      <a:pt x="80" y="429"/>
                      <a:pt x="184" y="444"/>
                    </a:cubicBezTo>
                    <a:cubicBezTo>
                      <a:pt x="187" y="466"/>
                      <a:pt x="181" y="500"/>
                      <a:pt x="134" y="535"/>
                    </a:cubicBezTo>
                    <a:cubicBezTo>
                      <a:pt x="134" y="535"/>
                      <a:pt x="219" y="552"/>
                      <a:pt x="271" y="444"/>
                    </a:cubicBezTo>
                    <a:cubicBezTo>
                      <a:pt x="361" y="431"/>
                      <a:pt x="432" y="380"/>
                      <a:pt x="451" y="315"/>
                    </a:cubicBezTo>
                    <a:cubicBezTo>
                      <a:pt x="452" y="315"/>
                      <a:pt x="453" y="315"/>
                      <a:pt x="454" y="315"/>
                    </a:cubicBezTo>
                    <a:cubicBezTo>
                      <a:pt x="472" y="350"/>
                      <a:pt x="494" y="371"/>
                      <a:pt x="515" y="382"/>
                    </a:cubicBezTo>
                    <a:cubicBezTo>
                      <a:pt x="538" y="395"/>
                      <a:pt x="558" y="397"/>
                      <a:pt x="571" y="397"/>
                    </a:cubicBezTo>
                    <a:cubicBezTo>
                      <a:pt x="579" y="397"/>
                      <a:pt x="585" y="396"/>
                      <a:pt x="585" y="396"/>
                    </a:cubicBezTo>
                    <a:cubicBezTo>
                      <a:pt x="612" y="391"/>
                      <a:pt x="612" y="391"/>
                      <a:pt x="612" y="391"/>
                    </a:cubicBezTo>
                    <a:cubicBezTo>
                      <a:pt x="590" y="375"/>
                      <a:pt x="590" y="375"/>
                      <a:pt x="590" y="375"/>
                    </a:cubicBezTo>
                    <a:cubicBezTo>
                      <a:pt x="573" y="362"/>
                      <a:pt x="563" y="350"/>
                      <a:pt x="557" y="340"/>
                    </a:cubicBezTo>
                    <a:cubicBezTo>
                      <a:pt x="552" y="330"/>
                      <a:pt x="550" y="322"/>
                      <a:pt x="550" y="315"/>
                    </a:cubicBezTo>
                    <a:cubicBezTo>
                      <a:pt x="594" y="307"/>
                      <a:pt x="633" y="288"/>
                      <a:pt x="662" y="263"/>
                    </a:cubicBezTo>
                    <a:cubicBezTo>
                      <a:pt x="677" y="249"/>
                      <a:pt x="690" y="234"/>
                      <a:pt x="698" y="216"/>
                    </a:cubicBezTo>
                    <a:cubicBezTo>
                      <a:pt x="707" y="199"/>
                      <a:pt x="712" y="180"/>
                      <a:pt x="712" y="160"/>
                    </a:cubicBezTo>
                    <a:cubicBezTo>
                      <a:pt x="712" y="137"/>
                      <a:pt x="706" y="116"/>
                      <a:pt x="695" y="96"/>
                    </a:cubicBezTo>
                    <a:close/>
                    <a:moveTo>
                      <a:pt x="677" y="205"/>
                    </a:moveTo>
                    <a:cubicBezTo>
                      <a:pt x="666" y="227"/>
                      <a:pt x="648" y="246"/>
                      <a:pt x="624" y="262"/>
                    </a:cubicBezTo>
                    <a:cubicBezTo>
                      <a:pt x="599" y="277"/>
                      <a:pt x="570" y="288"/>
                      <a:pt x="537" y="292"/>
                    </a:cubicBezTo>
                    <a:cubicBezTo>
                      <a:pt x="528" y="294"/>
                      <a:pt x="528" y="294"/>
                      <a:pt x="528" y="294"/>
                    </a:cubicBezTo>
                    <a:cubicBezTo>
                      <a:pt x="526" y="303"/>
                      <a:pt x="526" y="303"/>
                      <a:pt x="526" y="303"/>
                    </a:cubicBezTo>
                    <a:cubicBezTo>
                      <a:pt x="526" y="306"/>
                      <a:pt x="526" y="309"/>
                      <a:pt x="526" y="313"/>
                    </a:cubicBezTo>
                    <a:cubicBezTo>
                      <a:pt x="526" y="324"/>
                      <a:pt x="528" y="337"/>
                      <a:pt x="536" y="351"/>
                    </a:cubicBezTo>
                    <a:cubicBezTo>
                      <a:pt x="540" y="358"/>
                      <a:pt x="544" y="364"/>
                      <a:pt x="550" y="370"/>
                    </a:cubicBezTo>
                    <a:cubicBezTo>
                      <a:pt x="543" y="369"/>
                      <a:pt x="535" y="366"/>
                      <a:pt x="527" y="361"/>
                    </a:cubicBezTo>
                    <a:cubicBezTo>
                      <a:pt x="509" y="351"/>
                      <a:pt x="490" y="333"/>
                      <a:pt x="473" y="299"/>
                    </a:cubicBezTo>
                    <a:cubicBezTo>
                      <a:pt x="470" y="293"/>
                      <a:pt x="470" y="293"/>
                      <a:pt x="470" y="293"/>
                    </a:cubicBezTo>
                    <a:cubicBezTo>
                      <a:pt x="464" y="293"/>
                      <a:pt x="464" y="293"/>
                      <a:pt x="464" y="293"/>
                    </a:cubicBezTo>
                    <a:cubicBezTo>
                      <a:pt x="461" y="292"/>
                      <a:pt x="458" y="292"/>
                      <a:pt x="456" y="291"/>
                    </a:cubicBezTo>
                    <a:cubicBezTo>
                      <a:pt x="456" y="287"/>
                      <a:pt x="456" y="283"/>
                      <a:pt x="456" y="279"/>
                    </a:cubicBezTo>
                    <a:cubicBezTo>
                      <a:pt x="456" y="210"/>
                      <a:pt x="399" y="150"/>
                      <a:pt x="318" y="125"/>
                    </a:cubicBezTo>
                    <a:cubicBezTo>
                      <a:pt x="320" y="119"/>
                      <a:pt x="323" y="114"/>
                      <a:pt x="326" y="108"/>
                    </a:cubicBezTo>
                    <a:cubicBezTo>
                      <a:pt x="340" y="84"/>
                      <a:pt x="363" y="63"/>
                      <a:pt x="393" y="48"/>
                    </a:cubicBezTo>
                    <a:cubicBezTo>
                      <a:pt x="424" y="33"/>
                      <a:pt x="460" y="24"/>
                      <a:pt x="500" y="24"/>
                    </a:cubicBezTo>
                    <a:cubicBezTo>
                      <a:pt x="553" y="24"/>
                      <a:pt x="600" y="40"/>
                      <a:pt x="634" y="65"/>
                    </a:cubicBezTo>
                    <a:cubicBezTo>
                      <a:pt x="651" y="78"/>
                      <a:pt x="665" y="92"/>
                      <a:pt x="674" y="108"/>
                    </a:cubicBezTo>
                    <a:cubicBezTo>
                      <a:pt x="683" y="124"/>
                      <a:pt x="688" y="142"/>
                      <a:pt x="688" y="160"/>
                    </a:cubicBezTo>
                    <a:cubicBezTo>
                      <a:pt x="688" y="176"/>
                      <a:pt x="684" y="191"/>
                      <a:pt x="677" y="205"/>
                    </a:cubicBezTo>
                    <a:close/>
                  </a:path>
                </a:pathLst>
              </a:custGeom>
              <a:solidFill>
                <a:sysClr val="window" lastClr="FFF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grpSp>
        <p:nvGrpSpPr>
          <p:cNvPr id="2" name="Group 1"/>
          <p:cNvGrpSpPr/>
          <p:nvPr/>
        </p:nvGrpSpPr>
        <p:grpSpPr>
          <a:xfrm>
            <a:off x="938782" y="2912389"/>
            <a:ext cx="1772040" cy="592134"/>
            <a:chOff x="954044" y="2190745"/>
            <a:chExt cx="1772040" cy="592134"/>
          </a:xfrm>
        </p:grpSpPr>
        <p:sp>
          <p:nvSpPr>
            <p:cNvPr id="197" name="AutoShape 34"/>
            <p:cNvSpPr>
              <a:spLocks noChangeArrowheads="1"/>
            </p:cNvSpPr>
            <p:nvPr/>
          </p:nvSpPr>
          <p:spPr bwMode="auto">
            <a:xfrm>
              <a:off x="954044" y="2190745"/>
              <a:ext cx="1772040" cy="592134"/>
            </a:xfrm>
            <a:prstGeom prst="rect">
              <a:avLst/>
            </a:prstGeom>
            <a:ln/>
          </p:spPr>
          <p:style>
            <a:lnRef idx="1">
              <a:schemeClr val="accent2"/>
            </a:lnRef>
            <a:fillRef idx="2">
              <a:schemeClr val="accent2"/>
            </a:fillRef>
            <a:effectRef idx="1">
              <a:schemeClr val="accent2"/>
            </a:effectRef>
            <a:fontRef idx="minor">
              <a:schemeClr val="dk1"/>
            </a:fontRef>
          </p:style>
          <p:txBody>
            <a:bodyPr wrap="none" anchor="ctr"/>
            <a:lstStyle/>
            <a:p>
              <a:pPr>
                <a:lnSpc>
                  <a:spcPct val="90000"/>
                </a:lnSpc>
              </a:pPr>
              <a:r>
                <a:rPr lang="en-US" sz="1400" b="1" dirty="0" smtClean="0">
                  <a:solidFill>
                    <a:srgbClr val="000000"/>
                  </a:solidFill>
                </a:rPr>
                <a:t>Voice</a:t>
              </a:r>
              <a:endParaRPr lang="en-US" sz="1400" b="1" dirty="0">
                <a:solidFill>
                  <a:srgbClr val="000000"/>
                </a:solidFill>
              </a:endParaRPr>
            </a:p>
          </p:txBody>
        </p:sp>
        <p:grpSp>
          <p:nvGrpSpPr>
            <p:cNvPr id="26" name="Group 25"/>
            <p:cNvGrpSpPr/>
            <p:nvPr/>
          </p:nvGrpSpPr>
          <p:grpSpPr>
            <a:xfrm>
              <a:off x="2018606" y="2248159"/>
              <a:ext cx="594050" cy="442540"/>
              <a:chOff x="1034197" y="2256973"/>
              <a:chExt cx="594050" cy="442540"/>
            </a:xfrm>
          </p:grpSpPr>
          <p:pic>
            <p:nvPicPr>
              <p:cNvPr id="198" name="Picture 2" descr="C:\Users\ldicostanzo\Desktop\Icon.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34197" y="2256973"/>
                <a:ext cx="594050" cy="442540"/>
              </a:xfrm>
              <a:prstGeom prst="rect">
                <a:avLst/>
              </a:prstGeom>
              <a:noFill/>
            </p:spPr>
          </p:pic>
          <p:pic>
            <p:nvPicPr>
              <p:cNvPr id="195" name="Picture 194" descr="phone.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199703" y="2350899"/>
                <a:ext cx="259087" cy="281017"/>
              </a:xfrm>
              <a:prstGeom prst="rect">
                <a:avLst/>
              </a:prstGeom>
              <a:effectLst>
                <a:outerShdw blurRad="50800" dist="38100" dir="2700000" algn="tl" rotWithShape="0">
                  <a:prstClr val="black">
                    <a:alpha val="40000"/>
                  </a:prstClr>
                </a:outerShdw>
              </a:effectLst>
            </p:spPr>
          </p:pic>
        </p:grpSp>
      </p:grpSp>
      <p:sp>
        <p:nvSpPr>
          <p:cNvPr id="57" name="Rectangle 27"/>
          <p:cNvSpPr>
            <a:spLocks noChangeArrowheads="1"/>
          </p:cNvSpPr>
          <p:nvPr/>
        </p:nvSpPr>
        <p:spPr bwMode="auto">
          <a:xfrm>
            <a:off x="646950" y="1654250"/>
            <a:ext cx="2415397" cy="43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5000"/>
              </a:lnSpc>
            </a:pPr>
            <a:r>
              <a:rPr lang="en-US" sz="1700" b="1" dirty="0" smtClean="0">
                <a:solidFill>
                  <a:schemeClr val="bg1"/>
                </a:solidFill>
              </a:rPr>
              <a:t>Customers and Prospect</a:t>
            </a:r>
            <a:endParaRPr lang="en-US" sz="1700" b="1" dirty="0">
              <a:solidFill>
                <a:schemeClr val="bg1"/>
              </a:solidFill>
            </a:endParaRPr>
          </a:p>
        </p:txBody>
      </p:sp>
      <p:sp>
        <p:nvSpPr>
          <p:cNvPr id="88" name="AutoShape 14"/>
          <p:cNvSpPr>
            <a:spLocks noChangeArrowheads="1"/>
          </p:cNvSpPr>
          <p:nvPr/>
        </p:nvSpPr>
        <p:spPr bwMode="auto">
          <a:xfrm>
            <a:off x="821183" y="555170"/>
            <a:ext cx="7440765" cy="824899"/>
          </a:xfrm>
          <a:prstGeom prst="roundRect">
            <a:avLst>
              <a:gd name="adj" fmla="val 8005"/>
            </a:avLst>
          </a:prstGeom>
          <a:gradFill rotWithShape="1">
            <a:gsLst>
              <a:gs pos="0">
                <a:srgbClr val="CC0000">
                  <a:gamma/>
                  <a:shade val="66667"/>
                  <a:invGamma/>
                </a:srgbClr>
              </a:gs>
              <a:gs pos="100000">
                <a:srgbClr val="CC0000"/>
              </a:gs>
            </a:gsLst>
            <a:lin ang="18900000" scaled="1"/>
          </a:gradFill>
          <a:ln>
            <a:noFill/>
          </a:ln>
          <a:effectLst/>
          <a:extLst>
            <a:ext uri="{91240B29-F687-4F45-9708-019B960494DF}">
              <a14:hiddenLine xmlns:a14="http://schemas.microsoft.com/office/drawing/2010/main" w="19050" algn="ctr">
                <a:solidFill>
                  <a:srgbClr val="B9070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lgn="ctr"/>
            <a:r>
              <a:rPr lang="en-US" sz="2600" b="1" kern="0" dirty="0" smtClean="0">
                <a:solidFill>
                  <a:prstClr val="white"/>
                </a:solidFill>
                <a:ea typeface="ＭＳ Ｐゴシック" pitchFamily="34" charset="-128"/>
                <a:cs typeface="Arial" pitchFamily="34" charset="0"/>
              </a:rPr>
              <a:t>Avaya IP Office</a:t>
            </a:r>
          </a:p>
          <a:p>
            <a:pPr lvl="0" algn="ctr"/>
            <a:r>
              <a:rPr lang="en-US" sz="2600" b="1" kern="0" dirty="0" smtClean="0">
                <a:solidFill>
                  <a:prstClr val="white"/>
                </a:solidFill>
                <a:ea typeface="ＭＳ Ｐゴシック" pitchFamily="34" charset="-128"/>
                <a:cs typeface="Arial" pitchFamily="34" charset="0"/>
              </a:rPr>
              <a:t>Multichannel Contact Center</a:t>
            </a:r>
            <a:endParaRPr lang="en-US" sz="2600" b="1" kern="0" dirty="0">
              <a:solidFill>
                <a:prstClr val="white"/>
              </a:solidFill>
              <a:ea typeface="ＭＳ Ｐゴシック" pitchFamily="34" charset="-128"/>
              <a:cs typeface="Arial" pitchFamily="34" charset="0"/>
            </a:endParaRPr>
          </a:p>
        </p:txBody>
      </p:sp>
    </p:spTree>
    <p:extLst>
      <p:ext uri="{BB962C8B-B14F-4D97-AF65-F5344CB8AC3E}">
        <p14:creationId xmlns:p14="http://schemas.microsoft.com/office/powerpoint/2010/main" val="92647970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apezoid 11"/>
          <p:cNvSpPr/>
          <p:nvPr/>
        </p:nvSpPr>
        <p:spPr>
          <a:xfrm>
            <a:off x="336884" y="2694297"/>
            <a:ext cx="8470232" cy="420332"/>
          </a:xfrm>
          <a:prstGeom prst="trapezoid">
            <a:avLst>
              <a:gd name="adj" fmla="val 670892"/>
            </a:avLst>
          </a:prstGeom>
          <a:gradFill flip="none" rotWithShape="1">
            <a:gsLst>
              <a:gs pos="0">
                <a:srgbClr val="4B80B6">
                  <a:tint val="66000"/>
                  <a:satMod val="160000"/>
                </a:srgbClr>
              </a:gs>
              <a:gs pos="50000">
                <a:srgbClr val="4B80B6">
                  <a:tint val="44500"/>
                  <a:satMod val="160000"/>
                </a:srgbClr>
              </a:gs>
              <a:gs pos="100000">
                <a:srgbClr val="4B80B6">
                  <a:tint val="23500"/>
                  <a:satMod val="160000"/>
                </a:srgbClr>
              </a:gs>
            </a:gsLst>
            <a:lin ang="54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graphicFrame>
        <p:nvGraphicFramePr>
          <p:cNvPr id="10" name="Table 9"/>
          <p:cNvGraphicFramePr>
            <a:graphicFrameLocks noGrp="1"/>
          </p:cNvGraphicFramePr>
          <p:nvPr>
            <p:extLst>
              <p:ext uri="{D42A27DB-BD31-4B8C-83A1-F6EECF244321}">
                <p14:modId xmlns:p14="http://schemas.microsoft.com/office/powerpoint/2010/main" val="4013024191"/>
              </p:ext>
            </p:extLst>
          </p:nvPr>
        </p:nvGraphicFramePr>
        <p:xfrm>
          <a:off x="234616" y="3145042"/>
          <a:ext cx="8674768" cy="2415381"/>
        </p:xfrm>
        <a:graphic>
          <a:graphicData uri="http://schemas.openxmlformats.org/drawingml/2006/table">
            <a:tbl>
              <a:tblPr firstRow="1" bandRow="1">
                <a:tableStyleId>{21E4AEA4-8DFA-4A89-87EB-49C32662AFE0}</a:tableStyleId>
              </a:tblPr>
              <a:tblGrid>
                <a:gridCol w="2168692"/>
                <a:gridCol w="2168692"/>
                <a:gridCol w="2168692"/>
                <a:gridCol w="2168692"/>
              </a:tblGrid>
              <a:tr h="632301">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dirty="0" smtClean="0">
                          <a:solidFill>
                            <a:schemeClr val="bg1"/>
                          </a:solidFill>
                          <a:effectLst>
                            <a:outerShdw blurRad="38100" dist="38100" dir="2700000" algn="tl">
                              <a:srgbClr val="000000">
                                <a:alpha val="43137"/>
                              </a:srgbClr>
                            </a:outerShdw>
                          </a:effectLst>
                        </a:rPr>
                        <a:t>Inbound Calls</a:t>
                      </a:r>
                    </a:p>
                  </a:txBody>
                  <a:tcPr marL="45720" marR="45720" marT="91440" anchor="ctr">
                    <a:lnL w="12700" cmpd="sng">
                      <a:noFill/>
                    </a:lnL>
                    <a:lnR w="19050" cap="flat" cmpd="sng" algn="ctr">
                      <a:solidFill>
                        <a:srgbClr val="CC000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gradFill flip="none" rotWithShape="1">
                      <a:gsLst>
                        <a:gs pos="0">
                          <a:schemeClr val="accent1"/>
                        </a:gs>
                        <a:gs pos="50000">
                          <a:srgbClr val="610206"/>
                        </a:gs>
                        <a:gs pos="100000">
                          <a:srgbClr val="610206"/>
                        </a:gs>
                      </a:gsLst>
                      <a:lin ang="2700000" scaled="1"/>
                      <a:tileRect/>
                    </a:gra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baseline="0" dirty="0" smtClean="0">
                          <a:solidFill>
                            <a:schemeClr val="bg1"/>
                          </a:solidFill>
                          <a:effectLst>
                            <a:outerShdw blurRad="38100" dist="38100" dir="2700000" algn="tl">
                              <a:srgbClr val="000000">
                                <a:alpha val="43137"/>
                              </a:srgbClr>
                            </a:outerShdw>
                          </a:effectLst>
                        </a:rPr>
                        <a:t>Outbound Calling</a:t>
                      </a:r>
                      <a:endParaRPr lang="en-US" dirty="0" smtClean="0">
                        <a:solidFill>
                          <a:schemeClr val="bg1"/>
                        </a:solidFill>
                        <a:effectLst>
                          <a:outerShdw blurRad="38100" dist="38100" dir="2700000" algn="tl">
                            <a:srgbClr val="000000">
                              <a:alpha val="43137"/>
                            </a:srgbClr>
                          </a:outerShdw>
                        </a:effectLst>
                      </a:endParaRPr>
                    </a:p>
                  </a:txBody>
                  <a:tcPr marL="45720" marR="45720" marT="91440" anchor="ctr">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gradFill flip="none" rotWithShape="1">
                      <a:gsLst>
                        <a:gs pos="0">
                          <a:schemeClr val="accent1"/>
                        </a:gs>
                        <a:gs pos="50000">
                          <a:srgbClr val="610206"/>
                        </a:gs>
                        <a:gs pos="100000">
                          <a:srgbClr val="610206"/>
                        </a:gs>
                      </a:gsLst>
                      <a:lin ang="2700000" scaled="1"/>
                      <a:tileRect/>
                    </a:gra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dirty="0" smtClean="0">
                          <a:solidFill>
                            <a:schemeClr val="bg1"/>
                          </a:solidFill>
                          <a:effectLst>
                            <a:outerShdw blurRad="38100" dist="38100" dir="2700000" algn="tl">
                              <a:srgbClr val="000000">
                                <a:alpha val="43137"/>
                              </a:srgbClr>
                            </a:outerShdw>
                          </a:effectLst>
                        </a:rPr>
                        <a:t>Email</a:t>
                      </a:r>
                      <a:endParaRPr lang="en-US" sz="1800" b="1" dirty="0" smtClean="0">
                        <a:solidFill>
                          <a:schemeClr val="bg1"/>
                        </a:solidFill>
                        <a:effectLst>
                          <a:outerShdw blurRad="38100" dist="38100" dir="2700000" algn="tl">
                            <a:srgbClr val="000000">
                              <a:alpha val="43137"/>
                            </a:srgbClr>
                          </a:outerShdw>
                        </a:effectLst>
                      </a:endParaRPr>
                    </a:p>
                  </a:txBody>
                  <a:tcPr marL="45720" marR="45720" marT="91440" anchor="ctr">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gradFill flip="none" rotWithShape="1">
                      <a:gsLst>
                        <a:gs pos="0">
                          <a:schemeClr val="accent1"/>
                        </a:gs>
                        <a:gs pos="50000">
                          <a:srgbClr val="610206"/>
                        </a:gs>
                        <a:gs pos="100000">
                          <a:srgbClr val="610206"/>
                        </a:gs>
                      </a:gsLst>
                      <a:lin ang="2700000" scaled="1"/>
                      <a:tileRect/>
                    </a:gra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800" b="1" dirty="0" smtClean="0">
                          <a:solidFill>
                            <a:schemeClr val="bg1"/>
                          </a:solidFill>
                          <a:effectLst>
                            <a:outerShdw blurRad="38100" dist="38100" dir="2700000" algn="tl">
                              <a:srgbClr val="000000">
                                <a:alpha val="43137"/>
                              </a:srgbClr>
                            </a:outerShdw>
                          </a:effectLst>
                        </a:rPr>
                        <a:t>Chat</a:t>
                      </a:r>
                    </a:p>
                  </a:txBody>
                  <a:tcPr marL="45720" marR="45720" marT="91440" anchor="ctr">
                    <a:lnL w="19050" cap="flat" cmpd="sng" algn="ctr">
                      <a:solidFill>
                        <a:srgbClr val="CC000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accent1"/>
                        </a:gs>
                        <a:gs pos="50000">
                          <a:srgbClr val="610206"/>
                        </a:gs>
                        <a:gs pos="100000">
                          <a:srgbClr val="610206"/>
                        </a:gs>
                      </a:gsLst>
                      <a:lin ang="2700000" scaled="1"/>
                      <a:tileRect/>
                    </a:gradFill>
                  </a:tcPr>
                </a:tc>
              </a:tr>
              <a:tr h="370840">
                <a:tc>
                  <a:txBody>
                    <a:bodyPr/>
                    <a:lstStyle/>
                    <a:p>
                      <a:pPr marL="228600" marR="0" lvl="0" indent="-228600" algn="l" defTabSz="914400" rtl="0" eaLnBrk="1" fontAlgn="auto" latinLnBrk="0" hangingPunct="1">
                        <a:lnSpc>
                          <a:spcPct val="100000"/>
                        </a:lnSpc>
                        <a:spcBef>
                          <a:spcPts val="600"/>
                        </a:spcBef>
                        <a:spcAft>
                          <a:spcPts val="0"/>
                        </a:spcAft>
                        <a:buClr>
                          <a:srgbClr val="CC0000"/>
                        </a:buClr>
                        <a:buSzTx/>
                        <a:buFont typeface="Webdings" pitchFamily="18" charset="2"/>
                        <a:buChar char="4"/>
                        <a:tabLst/>
                        <a:defRPr/>
                      </a:pPr>
                      <a:r>
                        <a:rPr kumimoji="0" lang="en-US" sz="1600" b="0" i="0" u="none" strike="noStrike" kern="1200" cap="none" spc="0" normalizeH="0" baseline="0" noProof="0" dirty="0" smtClean="0">
                          <a:ln>
                            <a:noFill/>
                          </a:ln>
                          <a:solidFill>
                            <a:srgbClr val="323232"/>
                          </a:solidFill>
                          <a:effectLst/>
                          <a:uLnTx/>
                          <a:uFillTx/>
                          <a:latin typeface="+mn-lt"/>
                        </a:rPr>
                        <a:t>Route callers to most able agent</a:t>
                      </a:r>
                    </a:p>
                    <a:p>
                      <a:pPr marL="228600" marR="0" lvl="0" indent="-228600" algn="l" defTabSz="914400" rtl="0" eaLnBrk="1" fontAlgn="auto" latinLnBrk="0" hangingPunct="1">
                        <a:lnSpc>
                          <a:spcPct val="100000"/>
                        </a:lnSpc>
                        <a:spcBef>
                          <a:spcPts val="600"/>
                        </a:spcBef>
                        <a:spcAft>
                          <a:spcPts val="0"/>
                        </a:spcAft>
                        <a:buClr>
                          <a:srgbClr val="CC0000"/>
                        </a:buClr>
                        <a:buSzTx/>
                        <a:buFont typeface="Webdings" pitchFamily="18" charset="2"/>
                        <a:buChar char="4"/>
                        <a:tabLst/>
                        <a:defRPr/>
                      </a:pPr>
                      <a:r>
                        <a:rPr kumimoji="0" lang="en-US" sz="1600" b="0" i="0" u="none" strike="noStrike" kern="1200" cap="none" spc="0" normalizeH="0" baseline="0" noProof="0" dirty="0" smtClean="0">
                          <a:ln>
                            <a:noFill/>
                          </a:ln>
                          <a:solidFill>
                            <a:srgbClr val="323232"/>
                          </a:solidFill>
                          <a:effectLst/>
                          <a:uLnTx/>
                          <a:uFillTx/>
                          <a:latin typeface="+mn-lt"/>
                        </a:rPr>
                        <a:t>Optimize agent skills</a:t>
                      </a:r>
                    </a:p>
                    <a:p>
                      <a:pPr marL="228600" marR="0" lvl="0" indent="-228600" algn="l" defTabSz="914400" rtl="0" eaLnBrk="1" fontAlgn="auto" latinLnBrk="0" hangingPunct="1">
                        <a:lnSpc>
                          <a:spcPct val="100000"/>
                        </a:lnSpc>
                        <a:spcBef>
                          <a:spcPts val="600"/>
                        </a:spcBef>
                        <a:spcAft>
                          <a:spcPts val="0"/>
                        </a:spcAft>
                        <a:buClr>
                          <a:srgbClr val="CC0000"/>
                        </a:buClr>
                        <a:buSzTx/>
                        <a:buFont typeface="Webdings" pitchFamily="18" charset="2"/>
                        <a:buChar char="4"/>
                        <a:tabLst/>
                        <a:defRPr/>
                      </a:pPr>
                      <a:r>
                        <a:rPr kumimoji="0" lang="en-US" sz="1600" b="0" i="0" u="none" strike="noStrike" kern="1200" cap="none" spc="0" normalizeH="0" baseline="0" noProof="0" dirty="0" smtClean="0">
                          <a:ln>
                            <a:noFill/>
                          </a:ln>
                          <a:solidFill>
                            <a:srgbClr val="323232"/>
                          </a:solidFill>
                          <a:effectLst/>
                          <a:uLnTx/>
                          <a:uFillTx/>
                          <a:latin typeface="+mn-lt"/>
                        </a:rPr>
                        <a:t>Prioritize callers</a:t>
                      </a:r>
                    </a:p>
                    <a:p>
                      <a:pPr marL="228600" marR="0" lvl="0" indent="-228600" algn="l" defTabSz="914400" rtl="0" eaLnBrk="1" fontAlgn="auto" latinLnBrk="0" hangingPunct="1">
                        <a:lnSpc>
                          <a:spcPct val="100000"/>
                        </a:lnSpc>
                        <a:spcBef>
                          <a:spcPts val="600"/>
                        </a:spcBef>
                        <a:spcAft>
                          <a:spcPts val="0"/>
                        </a:spcAft>
                        <a:buClr>
                          <a:srgbClr val="CC0000"/>
                        </a:buClr>
                        <a:buSzTx/>
                        <a:buFont typeface="Webdings" pitchFamily="18" charset="2"/>
                        <a:buChar char="4"/>
                        <a:tabLst/>
                        <a:defRPr/>
                      </a:pPr>
                      <a:endParaRPr kumimoji="0" lang="en-US" sz="1600" b="0" i="0" u="none" strike="noStrike" kern="1200" cap="none" spc="0" normalizeH="0" baseline="0" noProof="0" dirty="0" smtClean="0">
                        <a:ln>
                          <a:noFill/>
                        </a:ln>
                        <a:solidFill>
                          <a:srgbClr val="323232"/>
                        </a:solidFill>
                        <a:effectLst/>
                        <a:uLnTx/>
                        <a:uFillTx/>
                        <a:latin typeface="+mn-lt"/>
                      </a:endParaRPr>
                    </a:p>
                  </a:txBody>
                  <a:tcPr marL="64008" marR="64008" anchorCtr="1">
                    <a:lnL w="12700" cmpd="sng">
                      <a:noFill/>
                    </a:lnL>
                    <a:lnR w="19050" cap="flat" cmpd="sng" algn="ctr">
                      <a:solidFill>
                        <a:srgbClr val="CC00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600"/>
                        </a:spcBef>
                        <a:spcAft>
                          <a:spcPts val="0"/>
                        </a:spcAft>
                        <a:buClr>
                          <a:srgbClr val="CC0000"/>
                        </a:buClr>
                        <a:buSzTx/>
                        <a:buFont typeface="Webdings" pitchFamily="18" charset="2"/>
                        <a:buChar char="4"/>
                        <a:tabLst/>
                        <a:defRPr/>
                      </a:pPr>
                      <a:r>
                        <a:rPr kumimoji="0" lang="en-US" sz="1600" b="0" i="0" u="none" strike="noStrike" kern="1200" cap="none" spc="0" normalizeH="0" baseline="0" noProof="0" dirty="0" smtClean="0">
                          <a:ln>
                            <a:noFill/>
                          </a:ln>
                          <a:solidFill>
                            <a:srgbClr val="323232"/>
                          </a:solidFill>
                          <a:effectLst/>
                          <a:uLnTx/>
                          <a:uFillTx/>
                          <a:latin typeface="+mn-lt"/>
                        </a:rPr>
                        <a:t>Collections</a:t>
                      </a:r>
                    </a:p>
                    <a:p>
                      <a:pPr marL="228600" marR="0" lvl="0" indent="-228600" algn="l" defTabSz="914400" rtl="0" eaLnBrk="1" fontAlgn="auto" latinLnBrk="0" hangingPunct="1">
                        <a:lnSpc>
                          <a:spcPct val="100000"/>
                        </a:lnSpc>
                        <a:spcBef>
                          <a:spcPts val="600"/>
                        </a:spcBef>
                        <a:spcAft>
                          <a:spcPts val="0"/>
                        </a:spcAft>
                        <a:buClr>
                          <a:srgbClr val="CC0000"/>
                        </a:buClr>
                        <a:buSzTx/>
                        <a:buFont typeface="Webdings" pitchFamily="18" charset="2"/>
                        <a:buChar char="4"/>
                        <a:tabLst/>
                        <a:defRPr/>
                      </a:pPr>
                      <a:r>
                        <a:rPr kumimoji="0" lang="en-US" sz="1600" b="0" i="0" u="none" strike="noStrike" kern="1200" cap="none" spc="0" normalizeH="0" baseline="0" noProof="0" dirty="0" smtClean="0">
                          <a:ln>
                            <a:noFill/>
                          </a:ln>
                          <a:solidFill>
                            <a:srgbClr val="323232"/>
                          </a:solidFill>
                          <a:effectLst/>
                          <a:uLnTx/>
                          <a:uFillTx/>
                          <a:latin typeface="+mn-lt"/>
                        </a:rPr>
                        <a:t>Appointment and late payment reminders</a:t>
                      </a:r>
                    </a:p>
                    <a:p>
                      <a:pPr marL="228600" marR="0" lvl="0" indent="-228600" algn="l" defTabSz="914400" rtl="0" eaLnBrk="1" fontAlgn="auto" latinLnBrk="0" hangingPunct="1">
                        <a:lnSpc>
                          <a:spcPct val="100000"/>
                        </a:lnSpc>
                        <a:spcBef>
                          <a:spcPts val="600"/>
                        </a:spcBef>
                        <a:spcAft>
                          <a:spcPts val="0"/>
                        </a:spcAft>
                        <a:buClr>
                          <a:srgbClr val="CC0000"/>
                        </a:buClr>
                        <a:buSzTx/>
                        <a:buFont typeface="Webdings" pitchFamily="18" charset="2"/>
                        <a:buChar char="4"/>
                        <a:tabLst/>
                        <a:defRPr/>
                      </a:pPr>
                      <a:r>
                        <a:rPr kumimoji="0" lang="en-US" sz="1600" b="0" i="0" u="none" strike="noStrike" kern="1200" cap="none" spc="0" normalizeH="0" baseline="0" noProof="0" dirty="0" smtClean="0">
                          <a:ln>
                            <a:noFill/>
                          </a:ln>
                          <a:solidFill>
                            <a:srgbClr val="323232"/>
                          </a:solidFill>
                          <a:effectLst/>
                          <a:uLnTx/>
                          <a:uFillTx/>
                          <a:latin typeface="+mn-lt"/>
                        </a:rPr>
                        <a:t>Special offers</a:t>
                      </a:r>
                    </a:p>
                    <a:p>
                      <a:pPr marL="228600" lvl="0" indent="-228600">
                        <a:spcBef>
                          <a:spcPts val="600"/>
                        </a:spcBef>
                        <a:buClr>
                          <a:srgbClr val="CC0000"/>
                        </a:buClr>
                        <a:buFont typeface="Webdings" pitchFamily="18" charset="2"/>
                        <a:buChar char="4"/>
                      </a:pPr>
                      <a:endParaRPr lang="en-US" sz="1600" dirty="0" smtClean="0"/>
                    </a:p>
                  </a:txBody>
                  <a:tcPr marL="64008" marR="64008" anchorCtr="1">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228600" lvl="0" indent="-228600">
                        <a:spcBef>
                          <a:spcPts val="600"/>
                        </a:spcBef>
                        <a:buClr>
                          <a:srgbClr val="CC0000"/>
                        </a:buClr>
                        <a:buFont typeface="Webdings" pitchFamily="18" charset="2"/>
                        <a:buChar char="4"/>
                      </a:pPr>
                      <a:r>
                        <a:rPr lang="en-US" sz="1600" dirty="0" smtClean="0"/>
                        <a:t>Offload non-critical</a:t>
                      </a:r>
                      <a:r>
                        <a:rPr lang="en-US" sz="1600" baseline="0" dirty="0" smtClean="0"/>
                        <a:t> inquiries to email</a:t>
                      </a:r>
                      <a:endParaRPr lang="en-US" sz="1600" dirty="0" smtClean="0"/>
                    </a:p>
                    <a:p>
                      <a:pPr marL="228600" lvl="0" indent="-228600">
                        <a:spcBef>
                          <a:spcPts val="600"/>
                        </a:spcBef>
                        <a:buClr>
                          <a:srgbClr val="CC0000"/>
                        </a:buClr>
                        <a:buFont typeface="Webdings" pitchFamily="18" charset="2"/>
                        <a:buChar char="4"/>
                      </a:pPr>
                      <a:r>
                        <a:rPr lang="en-US" sz="1600" dirty="0" smtClean="0"/>
                        <a:t>Keyword</a:t>
                      </a:r>
                      <a:r>
                        <a:rPr lang="en-US" sz="1600" baseline="0" dirty="0" smtClean="0"/>
                        <a:t> routing</a:t>
                      </a:r>
                      <a:endParaRPr lang="en-US" sz="1600" dirty="0" smtClean="0"/>
                    </a:p>
                    <a:p>
                      <a:pPr marL="228600" lvl="0" indent="-228600">
                        <a:spcBef>
                          <a:spcPts val="600"/>
                        </a:spcBef>
                        <a:buClr>
                          <a:srgbClr val="CC0000"/>
                        </a:buClr>
                        <a:buFont typeface="Webdings" pitchFamily="18" charset="2"/>
                        <a:buChar char="4"/>
                      </a:pPr>
                      <a:r>
                        <a:rPr lang="en-US" sz="1600" dirty="0" smtClean="0"/>
                        <a:t>Auto responses</a:t>
                      </a:r>
                    </a:p>
                    <a:p>
                      <a:pPr marL="228600" lvl="0" indent="-228600">
                        <a:spcBef>
                          <a:spcPts val="600"/>
                        </a:spcBef>
                        <a:buClr>
                          <a:srgbClr val="CC0000"/>
                        </a:buClr>
                        <a:buFont typeface="Webdings" pitchFamily="18" charset="2"/>
                        <a:buChar char="4"/>
                      </a:pPr>
                      <a:endParaRPr lang="en-US" sz="1600" dirty="0" smtClean="0"/>
                    </a:p>
                  </a:txBody>
                  <a:tcPr marL="64008" marR="64008" anchorCtr="1">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228600" lvl="0" indent="-228600">
                        <a:spcBef>
                          <a:spcPts val="600"/>
                        </a:spcBef>
                        <a:buClr>
                          <a:srgbClr val="CC0000"/>
                        </a:buClr>
                        <a:buFont typeface="Webdings" pitchFamily="18" charset="2"/>
                        <a:buChar char="4"/>
                      </a:pPr>
                      <a:r>
                        <a:rPr lang="en-US" sz="1600" dirty="0" smtClean="0"/>
                        <a:t>Push </a:t>
                      </a:r>
                      <a:r>
                        <a:rPr lang="en-US" sz="1600" dirty="0" err="1" smtClean="0"/>
                        <a:t>urls</a:t>
                      </a:r>
                      <a:endParaRPr lang="en-US" sz="1600" dirty="0" smtClean="0"/>
                    </a:p>
                    <a:p>
                      <a:pPr marL="228600" lvl="0" indent="-228600">
                        <a:spcBef>
                          <a:spcPts val="600"/>
                        </a:spcBef>
                        <a:buClr>
                          <a:srgbClr val="CC0000"/>
                        </a:buClr>
                        <a:buFont typeface="Webdings" pitchFamily="18" charset="2"/>
                        <a:buChar char="4"/>
                      </a:pPr>
                      <a:r>
                        <a:rPr lang="en-US" sz="1600" dirty="0" smtClean="0"/>
                        <a:t>Assist</a:t>
                      </a:r>
                      <a:r>
                        <a:rPr lang="en-US" sz="1600" baseline="0" dirty="0" smtClean="0"/>
                        <a:t> with online shopping</a:t>
                      </a:r>
                      <a:endParaRPr lang="en-US" sz="1600" dirty="0" smtClean="0"/>
                    </a:p>
                    <a:p>
                      <a:pPr marL="228600" lvl="0" indent="-228600">
                        <a:spcBef>
                          <a:spcPts val="600"/>
                        </a:spcBef>
                        <a:buClr>
                          <a:srgbClr val="CC0000"/>
                        </a:buClr>
                        <a:buFont typeface="Webdings" pitchFamily="18" charset="2"/>
                        <a:buChar char="4"/>
                      </a:pPr>
                      <a:r>
                        <a:rPr lang="en-US" sz="1600" dirty="0" smtClean="0"/>
                        <a:t>Product</a:t>
                      </a:r>
                      <a:r>
                        <a:rPr lang="en-US" sz="1600" baseline="0" dirty="0" smtClean="0"/>
                        <a:t> and services support</a:t>
                      </a:r>
                      <a:endParaRPr lang="en-US" sz="1600" dirty="0" smtClean="0"/>
                    </a:p>
                    <a:p>
                      <a:pPr marL="228600" marR="0" lvl="0" indent="-228600" algn="l" defTabSz="914400" rtl="0" eaLnBrk="1" fontAlgn="auto" latinLnBrk="0" hangingPunct="1">
                        <a:lnSpc>
                          <a:spcPct val="100000"/>
                        </a:lnSpc>
                        <a:spcBef>
                          <a:spcPts val="600"/>
                        </a:spcBef>
                        <a:spcAft>
                          <a:spcPts val="0"/>
                        </a:spcAft>
                        <a:buClr>
                          <a:srgbClr val="CC0000"/>
                        </a:buClr>
                        <a:buSzTx/>
                        <a:buFont typeface="Webdings" pitchFamily="18" charset="2"/>
                        <a:buChar char="4"/>
                        <a:tabLst/>
                        <a:defRPr/>
                      </a:pPr>
                      <a:endParaRPr lang="en-US" sz="1600" dirty="0" smtClean="0">
                        <a:cs typeface="Arial" pitchFamily="34" charset="0"/>
                      </a:endParaRPr>
                    </a:p>
                  </a:txBody>
                  <a:tcPr marL="64008" marR="64008" anchorCtr="1">
                    <a:lnL w="19050" cap="flat" cmpd="sng" algn="ctr">
                      <a:solidFill>
                        <a:srgbClr val="CC0000"/>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11" name="Rectangle 10"/>
          <p:cNvSpPr/>
          <p:nvPr/>
        </p:nvSpPr>
        <p:spPr>
          <a:xfrm>
            <a:off x="227372" y="3078534"/>
            <a:ext cx="8689257" cy="82296"/>
          </a:xfrm>
          <a:prstGeom prst="rect">
            <a:avLst/>
          </a:prstGeom>
          <a:solidFill>
            <a:schemeClr val="bg1">
              <a:lumMod val="75000"/>
            </a:schemeClr>
          </a:solidFill>
          <a:ln w="19050">
            <a:noFill/>
            <a:miter lim="800000"/>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95488" indent="-1995488">
              <a:lnSpc>
                <a:spcPct val="90000"/>
              </a:lnSpc>
            </a:pPr>
            <a:endParaRPr lang="en-US" dirty="0">
              <a:solidFill>
                <a:schemeClr val="tx1"/>
              </a:solidFill>
            </a:endParaRPr>
          </a:p>
        </p:txBody>
      </p:sp>
      <p:pic>
        <p:nvPicPr>
          <p:cNvPr id="4" name="Picture 2" descr="C:\Documents and Settings\wmikkels\My Documents\My Documents\Contact Center\Sales Playbooks\2013 Surge\Multichannel\Email\EMC Ill text IM e-mail or chat. Please dont make me call. _files\image00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21839" y="1502515"/>
            <a:ext cx="2839452" cy="1547810"/>
          </a:xfrm>
          <a:prstGeom prst="roundRect">
            <a:avLst>
              <a:gd name="adj" fmla="val 6873"/>
            </a:avLst>
          </a:prstGeom>
          <a:ln>
            <a:noFill/>
          </a:ln>
          <a:effectLst>
            <a:outerShdw blurRad="190500" algn="tl" rotWithShape="0">
              <a:srgbClr val="000000">
                <a:alpha val="70000"/>
              </a:srgbClr>
            </a:outerShdw>
          </a:effectLst>
        </p:spPr>
      </p:pic>
      <p:sp>
        <p:nvSpPr>
          <p:cNvPr id="3" name="Rectangle 2"/>
          <p:cNvSpPr/>
          <p:nvPr/>
        </p:nvSpPr>
        <p:spPr>
          <a:xfrm>
            <a:off x="227372" y="5537200"/>
            <a:ext cx="2160228" cy="889000"/>
          </a:xfrm>
          <a:prstGeom prst="rect">
            <a:avLst/>
          </a:prstGeom>
          <a:gradFill>
            <a:gsLst>
              <a:gs pos="0">
                <a:schemeClr val="tx1">
                  <a:lumMod val="25000"/>
                  <a:lumOff val="75000"/>
                </a:schemeClr>
              </a:gs>
              <a:gs pos="50000">
                <a:schemeClr val="bg2">
                  <a:lumMod val="75000"/>
                </a:schemeClr>
              </a:gs>
              <a:gs pos="100000">
                <a:schemeClr val="bg2">
                  <a:lumMod val="50000"/>
                </a:schemeClr>
              </a:gs>
            </a:gsLst>
            <a:lin ang="27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defRPr/>
            </a:pPr>
            <a:r>
              <a:rPr lang="en-US" sz="1600" b="1" dirty="0" smtClean="0">
                <a:solidFill>
                  <a:srgbClr val="610206"/>
                </a:solidFill>
                <a:latin typeface="Arial" panose="020B0604020202020204" pitchFamily="34" charset="0"/>
              </a:rPr>
              <a:t>Boost Customer Experience and Satisfaction</a:t>
            </a:r>
            <a:endParaRPr lang="en-US" sz="1600" b="1" dirty="0">
              <a:solidFill>
                <a:srgbClr val="610206"/>
              </a:solidFill>
              <a:latin typeface="Arial" panose="020B0604020202020204" pitchFamily="34" charset="0"/>
            </a:endParaRPr>
          </a:p>
        </p:txBody>
      </p:sp>
      <p:sp>
        <p:nvSpPr>
          <p:cNvPr id="8" name="Rectangle 7"/>
          <p:cNvSpPr/>
          <p:nvPr/>
        </p:nvSpPr>
        <p:spPr>
          <a:xfrm>
            <a:off x="2411772" y="5537200"/>
            <a:ext cx="2160228" cy="889000"/>
          </a:xfrm>
          <a:prstGeom prst="rect">
            <a:avLst/>
          </a:prstGeom>
          <a:gradFill>
            <a:gsLst>
              <a:gs pos="0">
                <a:schemeClr val="tx1">
                  <a:lumMod val="25000"/>
                  <a:lumOff val="75000"/>
                </a:schemeClr>
              </a:gs>
              <a:gs pos="50000">
                <a:schemeClr val="bg2">
                  <a:lumMod val="75000"/>
                </a:schemeClr>
              </a:gs>
              <a:gs pos="100000">
                <a:schemeClr val="bg2">
                  <a:lumMod val="50000"/>
                </a:schemeClr>
              </a:gs>
            </a:gsLst>
            <a:lin ang="27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defRPr/>
            </a:pPr>
            <a:r>
              <a:rPr lang="en-US" sz="1600" b="1" dirty="0">
                <a:solidFill>
                  <a:srgbClr val="610206"/>
                </a:solidFill>
                <a:latin typeface="Arial" panose="020B0604020202020204" pitchFamily="34" charset="0"/>
              </a:rPr>
              <a:t>Improve Agent Occupancy and Increase Revenues</a:t>
            </a:r>
          </a:p>
        </p:txBody>
      </p:sp>
      <p:sp>
        <p:nvSpPr>
          <p:cNvPr id="9" name="Rectangle 8"/>
          <p:cNvSpPr/>
          <p:nvPr/>
        </p:nvSpPr>
        <p:spPr>
          <a:xfrm>
            <a:off x="4584700" y="5537200"/>
            <a:ext cx="2160228" cy="889000"/>
          </a:xfrm>
          <a:prstGeom prst="rect">
            <a:avLst/>
          </a:prstGeom>
          <a:gradFill>
            <a:gsLst>
              <a:gs pos="0">
                <a:schemeClr val="tx1">
                  <a:lumMod val="25000"/>
                  <a:lumOff val="75000"/>
                </a:schemeClr>
              </a:gs>
              <a:gs pos="50000">
                <a:schemeClr val="bg2">
                  <a:lumMod val="75000"/>
                </a:schemeClr>
              </a:gs>
              <a:gs pos="100000">
                <a:schemeClr val="bg2">
                  <a:lumMod val="50000"/>
                </a:schemeClr>
              </a:gs>
            </a:gsLst>
            <a:lin ang="27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rgbClr val="610206"/>
                </a:solidFill>
              </a:rPr>
              <a:t>Provide Fast Responses to Email Inquiries</a:t>
            </a:r>
          </a:p>
        </p:txBody>
      </p:sp>
      <p:sp>
        <p:nvSpPr>
          <p:cNvPr id="13" name="Rectangle 12"/>
          <p:cNvSpPr/>
          <p:nvPr/>
        </p:nvSpPr>
        <p:spPr>
          <a:xfrm>
            <a:off x="6756401" y="5537200"/>
            <a:ext cx="2160228" cy="889000"/>
          </a:xfrm>
          <a:prstGeom prst="rect">
            <a:avLst/>
          </a:prstGeom>
          <a:gradFill>
            <a:gsLst>
              <a:gs pos="0">
                <a:schemeClr val="tx1">
                  <a:lumMod val="25000"/>
                  <a:lumOff val="75000"/>
                </a:schemeClr>
              </a:gs>
              <a:gs pos="50000">
                <a:schemeClr val="bg2">
                  <a:lumMod val="75000"/>
                </a:schemeClr>
              </a:gs>
              <a:gs pos="100000">
                <a:schemeClr val="bg2">
                  <a:lumMod val="50000"/>
                </a:schemeClr>
              </a:gs>
            </a:gsLst>
            <a:lin ang="27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rgbClr val="610206"/>
                </a:solidFill>
              </a:rPr>
              <a:t>Increase Sales/Support Efficiency</a:t>
            </a:r>
          </a:p>
        </p:txBody>
      </p:sp>
      <p:cxnSp>
        <p:nvCxnSpPr>
          <p:cNvPr id="15" name="Straight Connector 14"/>
          <p:cNvCxnSpPr/>
          <p:nvPr/>
        </p:nvCxnSpPr>
        <p:spPr>
          <a:xfrm>
            <a:off x="2399072" y="5537200"/>
            <a:ext cx="0" cy="889000"/>
          </a:xfrm>
          <a:prstGeom prst="line">
            <a:avLst/>
          </a:prstGeom>
          <a:ln w="25400">
            <a:solidFill>
              <a:srgbClr val="610206"/>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0772" y="5537200"/>
            <a:ext cx="0" cy="889000"/>
          </a:xfrm>
          <a:prstGeom prst="line">
            <a:avLst/>
          </a:prstGeom>
          <a:ln w="25400">
            <a:solidFill>
              <a:srgbClr val="610206"/>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43701" y="5537200"/>
            <a:ext cx="0" cy="889000"/>
          </a:xfrm>
          <a:prstGeom prst="line">
            <a:avLst/>
          </a:prstGeom>
          <a:ln w="25400">
            <a:solidFill>
              <a:srgbClr val="610206"/>
            </a:solidFill>
            <a:miter lim="800000"/>
          </a:ln>
        </p:spPr>
        <p:style>
          <a:lnRef idx="1">
            <a:schemeClr val="accent1"/>
          </a:lnRef>
          <a:fillRef idx="0">
            <a:schemeClr val="accent1"/>
          </a:fillRef>
          <a:effectRef idx="0">
            <a:schemeClr val="accent1"/>
          </a:effectRef>
          <a:fontRef idx="minor">
            <a:schemeClr val="tx1"/>
          </a:fontRef>
        </p:style>
      </p:cxnSp>
      <p:sp>
        <p:nvSpPr>
          <p:cNvPr id="20" name="AutoShape 14"/>
          <p:cNvSpPr>
            <a:spLocks noChangeArrowheads="1"/>
          </p:cNvSpPr>
          <p:nvPr/>
        </p:nvSpPr>
        <p:spPr bwMode="auto">
          <a:xfrm>
            <a:off x="821183" y="446314"/>
            <a:ext cx="7440765" cy="849086"/>
          </a:xfrm>
          <a:prstGeom prst="roundRect">
            <a:avLst>
              <a:gd name="adj" fmla="val 8005"/>
            </a:avLst>
          </a:prstGeom>
          <a:gradFill rotWithShape="1">
            <a:gsLst>
              <a:gs pos="0">
                <a:srgbClr val="CC0000">
                  <a:gamma/>
                  <a:shade val="66667"/>
                  <a:invGamma/>
                </a:srgbClr>
              </a:gs>
              <a:gs pos="100000">
                <a:srgbClr val="CC0000"/>
              </a:gs>
            </a:gsLst>
            <a:lin ang="18900000" scaled="1"/>
          </a:gradFill>
          <a:ln>
            <a:noFill/>
          </a:ln>
          <a:effectLst/>
          <a:extLst>
            <a:ext uri="{91240B29-F687-4F45-9708-019B960494DF}">
              <a14:hiddenLine xmlns:a14="http://schemas.microsoft.com/office/drawing/2010/main" w="19050" algn="ctr">
                <a:solidFill>
                  <a:srgbClr val="B9070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lgn="ctr"/>
            <a:endParaRPr lang="en-US" sz="2600" b="1" kern="0" dirty="0" smtClean="0">
              <a:solidFill>
                <a:prstClr val="white"/>
              </a:solidFill>
              <a:ea typeface="ＭＳ Ｐゴシック" pitchFamily="34" charset="-128"/>
              <a:cs typeface="Arial" pitchFamily="34" charset="0"/>
            </a:endParaRPr>
          </a:p>
          <a:p>
            <a:pPr lvl="0" algn="ctr"/>
            <a:r>
              <a:rPr lang="en-US" sz="2600" b="1" kern="0" dirty="0" smtClean="0">
                <a:solidFill>
                  <a:prstClr val="white"/>
                </a:solidFill>
                <a:ea typeface="ＭＳ Ｐゴシック" pitchFamily="34" charset="-128"/>
                <a:cs typeface="Arial" pitchFamily="34" charset="0"/>
              </a:rPr>
              <a:t>Solving Business Challenges with a </a:t>
            </a:r>
          </a:p>
          <a:p>
            <a:pPr lvl="0" algn="ctr"/>
            <a:r>
              <a:rPr lang="en-US" sz="2600" b="1" kern="0" dirty="0" smtClean="0">
                <a:solidFill>
                  <a:prstClr val="white"/>
                </a:solidFill>
                <a:ea typeface="ＭＳ Ｐゴシック" pitchFamily="34" charset="-128"/>
                <a:cs typeface="Arial" pitchFamily="34" charset="0"/>
              </a:rPr>
              <a:t>Multichannel Contact Center</a:t>
            </a:r>
          </a:p>
          <a:p>
            <a:pPr lvl="0" algn="ctr"/>
            <a:endParaRPr lang="en-US" sz="2600" b="1" kern="0" dirty="0">
              <a:solidFill>
                <a:prstClr val="white"/>
              </a:solidFill>
              <a:ea typeface="ＭＳ Ｐゴシック" pitchFamily="34" charset="-128"/>
              <a:cs typeface="Arial" pitchFamily="34" charset="0"/>
            </a:endParaRPr>
          </a:p>
        </p:txBody>
      </p:sp>
    </p:spTree>
    <p:extLst>
      <p:ext uri="{BB962C8B-B14F-4D97-AF65-F5344CB8AC3E}">
        <p14:creationId xmlns:p14="http://schemas.microsoft.com/office/powerpoint/2010/main" val="61885400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rowth.png"/>
          <p:cNvPicPr>
            <a:picLocks noChangeAspect="1"/>
          </p:cNvPicPr>
          <p:nvPr/>
        </p:nvPicPr>
        <p:blipFill>
          <a:blip r:embed="rId3" cstate="print"/>
          <a:stretch>
            <a:fillRect/>
          </a:stretch>
        </p:blipFill>
        <p:spPr>
          <a:xfrm>
            <a:off x="0" y="0"/>
            <a:ext cx="9144000" cy="6858000"/>
          </a:xfrm>
          <a:prstGeom prst="rect">
            <a:avLst/>
          </a:prstGeom>
        </p:spPr>
      </p:pic>
      <p:sp>
        <p:nvSpPr>
          <p:cNvPr id="4" name="AutoShape 14"/>
          <p:cNvSpPr>
            <a:spLocks noChangeArrowheads="1"/>
          </p:cNvSpPr>
          <p:nvPr/>
        </p:nvSpPr>
        <p:spPr bwMode="auto">
          <a:xfrm>
            <a:off x="821183" y="555170"/>
            <a:ext cx="7440765" cy="522515"/>
          </a:xfrm>
          <a:prstGeom prst="roundRect">
            <a:avLst>
              <a:gd name="adj" fmla="val 8005"/>
            </a:avLst>
          </a:prstGeom>
          <a:gradFill rotWithShape="1">
            <a:gsLst>
              <a:gs pos="0">
                <a:srgbClr val="CC0000">
                  <a:gamma/>
                  <a:shade val="66667"/>
                  <a:invGamma/>
                </a:srgbClr>
              </a:gs>
              <a:gs pos="100000">
                <a:srgbClr val="CC0000"/>
              </a:gs>
            </a:gsLst>
            <a:lin ang="18900000" scaled="1"/>
          </a:gradFill>
          <a:ln>
            <a:noFill/>
          </a:ln>
          <a:effectLst/>
          <a:extLst>
            <a:ext uri="{91240B29-F687-4F45-9708-019B960494DF}">
              <a14:hiddenLine xmlns:a14="http://schemas.microsoft.com/office/drawing/2010/main" w="19050" algn="ctr">
                <a:solidFill>
                  <a:srgbClr val="B9070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lgn="ctr"/>
            <a:endParaRPr lang="en-US" sz="2600" b="1" kern="0" dirty="0" smtClean="0">
              <a:solidFill>
                <a:prstClr val="white"/>
              </a:solidFill>
              <a:ea typeface="ＭＳ Ｐゴシック" pitchFamily="34" charset="-128"/>
              <a:cs typeface="Arial" pitchFamily="34" charset="0"/>
            </a:endParaRPr>
          </a:p>
          <a:p>
            <a:pPr lvl="0" algn="ctr"/>
            <a:r>
              <a:rPr lang="en-US" sz="2600" b="1" kern="0" dirty="0" smtClean="0">
                <a:solidFill>
                  <a:prstClr val="white"/>
                </a:solidFill>
                <a:ea typeface="ＭＳ Ｐゴシック" pitchFamily="34" charset="-128"/>
                <a:cs typeface="Arial" pitchFamily="34" charset="0"/>
              </a:rPr>
              <a:t>Skills Based Routing</a:t>
            </a:r>
          </a:p>
          <a:p>
            <a:pPr lvl="0" algn="ctr"/>
            <a:endParaRPr lang="en-US" sz="2600" b="1" kern="0" dirty="0">
              <a:solidFill>
                <a:prstClr val="white"/>
              </a:solidFill>
              <a:ea typeface="ＭＳ Ｐゴシック" pitchFamily="34" charset="-128"/>
              <a:cs typeface="Arial" pitchFamily="34" charset="0"/>
            </a:endParaRPr>
          </a:p>
        </p:txBody>
      </p:sp>
      <p:sp>
        <p:nvSpPr>
          <p:cNvPr id="7" name="Content Placeholder 5"/>
          <p:cNvSpPr>
            <a:spLocks noGrp="1"/>
          </p:cNvSpPr>
          <p:nvPr>
            <p:ph idx="1"/>
          </p:nvPr>
        </p:nvSpPr>
        <p:spPr>
          <a:xfrm>
            <a:off x="368686" y="1447799"/>
            <a:ext cx="4833258" cy="3085965"/>
          </a:xfrm>
        </p:spPr>
        <p:txBody>
          <a:bodyPr>
            <a:normAutofit fontScale="92500" lnSpcReduction="20000"/>
          </a:bodyPr>
          <a:lstStyle/>
          <a:p>
            <a:r>
              <a:rPr lang="en-US" dirty="0"/>
              <a:t>Reduce or eliminate transfers</a:t>
            </a:r>
          </a:p>
          <a:p>
            <a:r>
              <a:rPr lang="en-US" dirty="0" smtClean="0"/>
              <a:t>Delivers optimum customer experience to your customers</a:t>
            </a:r>
          </a:p>
          <a:p>
            <a:r>
              <a:rPr lang="en-US" dirty="0" smtClean="0"/>
              <a:t>Set your agent skill levels based on:</a:t>
            </a:r>
          </a:p>
          <a:p>
            <a:pPr lvl="1"/>
            <a:r>
              <a:rPr lang="en-US" dirty="0" smtClean="0"/>
              <a:t>Product expertise</a:t>
            </a:r>
          </a:p>
          <a:p>
            <a:pPr lvl="1"/>
            <a:r>
              <a:rPr lang="en-US" dirty="0" smtClean="0"/>
              <a:t>Spoken languages</a:t>
            </a:r>
          </a:p>
          <a:p>
            <a:pPr lvl="1"/>
            <a:r>
              <a:rPr lang="en-US" dirty="0" smtClean="0"/>
              <a:t>Availability </a:t>
            </a:r>
          </a:p>
          <a:p>
            <a:pPr lvl="1"/>
            <a:r>
              <a:rPr lang="en-US" dirty="0" smtClean="0"/>
              <a:t>History</a:t>
            </a:r>
            <a:endParaRPr lang="en-US" dirty="0"/>
          </a:p>
        </p:txBody>
      </p:sp>
      <p:sp>
        <p:nvSpPr>
          <p:cNvPr id="8" name="Rounded Rectangle 7"/>
          <p:cNvSpPr/>
          <p:nvPr/>
        </p:nvSpPr>
        <p:spPr>
          <a:xfrm>
            <a:off x="5456296" y="4859774"/>
            <a:ext cx="2480536" cy="672276"/>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1143000">
              <a:lnSpc>
                <a:spcPct val="90000"/>
              </a:lnSpc>
              <a:tabLst>
                <a:tab pos="1143000" algn="l"/>
              </a:tabLst>
            </a:pPr>
            <a:r>
              <a:rPr lang="en-US" sz="1400" dirty="0" smtClean="0">
                <a:effectLst>
                  <a:outerShdw blurRad="38100" dist="38100" dir="2700000" algn="tl">
                    <a:srgbClr val="000000">
                      <a:alpha val="43137"/>
                    </a:srgbClr>
                  </a:outerShdw>
                </a:effectLst>
              </a:rPr>
              <a:t>Backup agent to handle call</a:t>
            </a:r>
          </a:p>
        </p:txBody>
      </p:sp>
      <p:sp>
        <p:nvSpPr>
          <p:cNvPr id="9" name="Rounded Rectangle 8"/>
          <p:cNvSpPr/>
          <p:nvPr/>
        </p:nvSpPr>
        <p:spPr>
          <a:xfrm>
            <a:off x="5456296" y="4104156"/>
            <a:ext cx="2480536" cy="672276"/>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1143000">
              <a:lnSpc>
                <a:spcPct val="90000"/>
              </a:lnSpc>
              <a:tabLst>
                <a:tab pos="1143000" algn="l"/>
              </a:tabLst>
            </a:pPr>
            <a:r>
              <a:rPr lang="en-US" sz="1400" dirty="0" smtClean="0">
                <a:effectLst>
                  <a:outerShdw blurRad="38100" dist="38100" dir="2700000" algn="tl">
                    <a:srgbClr val="000000">
                      <a:alpha val="43137"/>
                    </a:srgbClr>
                  </a:outerShdw>
                </a:effectLst>
              </a:rPr>
              <a:t>Best agent to handle call</a:t>
            </a:r>
          </a:p>
        </p:txBody>
      </p:sp>
      <p:pic>
        <p:nvPicPr>
          <p:cNvPr id="10" name="Picture 9" descr="call.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9890" y="4053833"/>
            <a:ext cx="735223" cy="684308"/>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7151" y="4913540"/>
            <a:ext cx="655181" cy="564743"/>
          </a:xfrm>
          <a:prstGeom prst="rect">
            <a:avLst/>
          </a:prstGeom>
          <a:noFill/>
          <a:ln>
            <a:noFill/>
          </a:ln>
        </p:spPr>
      </p:pic>
      <p:sp>
        <p:nvSpPr>
          <p:cNvPr id="12" name="Curved Down Arrow 11"/>
          <p:cNvSpPr/>
          <p:nvPr/>
        </p:nvSpPr>
        <p:spPr>
          <a:xfrm rot="5400000">
            <a:off x="7733524" y="4596703"/>
            <a:ext cx="897960" cy="426031"/>
          </a:xfrm>
          <a:prstGeom prst="curvedDownArrow">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solidFill>
                <a:schemeClr val="tx1"/>
              </a:solidFill>
            </a:endParaRPr>
          </a:p>
        </p:txBody>
      </p:sp>
      <p:sp>
        <p:nvSpPr>
          <p:cNvPr id="13" name="Bent Arrow 12"/>
          <p:cNvSpPr/>
          <p:nvPr/>
        </p:nvSpPr>
        <p:spPr>
          <a:xfrm>
            <a:off x="3950689" y="4329389"/>
            <a:ext cx="1339768" cy="408752"/>
          </a:xfrm>
          <a:prstGeom prst="bentArrow">
            <a:avLst>
              <a:gd name="adj1" fmla="val 7567"/>
              <a:gd name="adj2" fmla="val 15600"/>
              <a:gd name="adj3" fmla="val 44798"/>
              <a:gd name="adj4" fmla="val 44761"/>
            </a:avLst>
          </a:prstGeom>
          <a:solidFill>
            <a:schemeClr val="accent1"/>
          </a:solidFill>
          <a:ln w="984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solidFill>
                <a:schemeClr val="tx1"/>
              </a:solidFill>
            </a:endParaRPr>
          </a:p>
        </p:txBody>
      </p:sp>
      <p:sp>
        <p:nvSpPr>
          <p:cNvPr id="14" name="Curved Down Arrow 13"/>
          <p:cNvSpPr/>
          <p:nvPr/>
        </p:nvSpPr>
        <p:spPr>
          <a:xfrm rot="16200000" flipH="1">
            <a:off x="4730943" y="5358423"/>
            <a:ext cx="942002" cy="454345"/>
          </a:xfrm>
          <a:prstGeom prst="curvedDownArrow">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solidFill>
                <a:schemeClr val="tx1"/>
              </a:solidFill>
            </a:endParaRPr>
          </a:p>
        </p:txBody>
      </p:sp>
      <p:sp>
        <p:nvSpPr>
          <p:cNvPr id="15" name="Rounded Rectangle 14"/>
          <p:cNvSpPr/>
          <p:nvPr/>
        </p:nvSpPr>
        <p:spPr>
          <a:xfrm>
            <a:off x="5456296" y="5641333"/>
            <a:ext cx="2480536" cy="672276"/>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1143000">
              <a:lnSpc>
                <a:spcPct val="90000"/>
              </a:lnSpc>
              <a:tabLst>
                <a:tab pos="1143000" algn="l"/>
              </a:tabLst>
            </a:pPr>
            <a:r>
              <a:rPr lang="en-US" sz="1400" dirty="0" smtClean="0">
                <a:effectLst>
                  <a:outerShdw blurRad="38100" dist="38100" dir="2700000" algn="tl">
                    <a:srgbClr val="000000">
                      <a:alpha val="43137"/>
                    </a:srgbClr>
                  </a:outerShdw>
                </a:effectLst>
              </a:rPr>
              <a:t>Backup agents or alternative</a:t>
            </a:r>
          </a:p>
        </p:txBody>
      </p:sp>
      <p:pic>
        <p:nvPicPr>
          <p:cNvPr id="16" name="Picture 2"/>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5585243" y="5716300"/>
            <a:ext cx="717407" cy="488032"/>
          </a:xfrm>
          <a:prstGeom prst="rect">
            <a:avLst/>
          </a:prstGeom>
          <a:noFill/>
          <a:ln>
            <a:noFill/>
          </a:ln>
        </p:spPr>
      </p:pic>
      <p:sp>
        <p:nvSpPr>
          <p:cNvPr id="17" name="Rounded Rectangle 16"/>
          <p:cNvSpPr/>
          <p:nvPr/>
        </p:nvSpPr>
        <p:spPr>
          <a:xfrm>
            <a:off x="426660" y="4767317"/>
            <a:ext cx="4114905" cy="1546292"/>
          </a:xfrm>
          <a:prstGeom prst="roundRect">
            <a:avLst>
              <a:gd name="adj" fmla="val 0"/>
            </a:avLst>
          </a:prstGeom>
          <a:ln/>
        </p:spPr>
        <p:style>
          <a:lnRef idx="1">
            <a:schemeClr val="accent1"/>
          </a:lnRef>
          <a:fillRef idx="3">
            <a:schemeClr val="accent1"/>
          </a:fillRef>
          <a:effectRef idx="2">
            <a:schemeClr val="accent1"/>
          </a:effectRef>
          <a:fontRef idx="minor">
            <a:schemeClr val="lt1"/>
          </a:fontRef>
        </p:style>
        <p:txBody>
          <a:bodyPr lIns="1737360" rtlCol="0" anchor="ctr"/>
          <a:lstStyle/>
          <a:p>
            <a:pPr>
              <a:lnSpc>
                <a:spcPct val="90000"/>
              </a:lnSpc>
            </a:pPr>
            <a:r>
              <a:rPr lang="en-US" b="1" dirty="0" smtClean="0">
                <a:effectLst>
                  <a:outerShdw blurRad="38100" dist="38100" dir="2700000" algn="tl">
                    <a:srgbClr val="000000">
                      <a:alpha val="43137"/>
                    </a:srgbClr>
                  </a:outerShdw>
                </a:effectLst>
              </a:rPr>
              <a:t>Routing based on</a:t>
            </a:r>
            <a:r>
              <a:rPr lang="en-US" dirty="0" smtClean="0">
                <a:effectLst>
                  <a:outerShdw blurRad="38100" dist="38100" dir="2700000" algn="tl">
                    <a:srgbClr val="000000">
                      <a:alpha val="43137"/>
                    </a:srgbClr>
                  </a:outerShdw>
                </a:effectLst>
              </a:rPr>
              <a:t>:</a:t>
            </a:r>
          </a:p>
          <a:p>
            <a:pPr marL="230188" indent="-230188">
              <a:lnSpc>
                <a:spcPct val="90000"/>
              </a:lnSpc>
              <a:spcBef>
                <a:spcPts val="300"/>
              </a:spcBef>
              <a:buClr>
                <a:schemeClr val="bg1"/>
              </a:buClr>
              <a:buFont typeface="Webdings" pitchFamily="18" charset="2"/>
              <a:buChar char="4"/>
            </a:pPr>
            <a:r>
              <a:rPr lang="en-US" sz="1600" dirty="0" smtClean="0">
                <a:solidFill>
                  <a:schemeClr val="bg1"/>
                </a:solidFill>
                <a:effectLst>
                  <a:outerShdw blurRad="38100" dist="38100" dir="2700000" algn="tl">
                    <a:srgbClr val="000000">
                      <a:alpha val="43137"/>
                    </a:srgbClr>
                  </a:outerShdw>
                </a:effectLst>
              </a:rPr>
              <a:t>Dialed Number </a:t>
            </a:r>
          </a:p>
          <a:p>
            <a:pPr marL="230188" indent="-230188">
              <a:lnSpc>
                <a:spcPct val="90000"/>
              </a:lnSpc>
              <a:spcBef>
                <a:spcPts val="300"/>
              </a:spcBef>
              <a:buClr>
                <a:schemeClr val="bg1"/>
              </a:buClr>
              <a:buFont typeface="Webdings" pitchFamily="18" charset="2"/>
              <a:buChar char="4"/>
            </a:pPr>
            <a:r>
              <a:rPr lang="en-US" sz="1600" dirty="0" smtClean="0">
                <a:solidFill>
                  <a:schemeClr val="bg1"/>
                </a:solidFill>
                <a:effectLst>
                  <a:outerShdw blurRad="38100" dist="38100" dir="2700000" algn="tl">
                    <a:srgbClr val="000000">
                      <a:alpha val="43137"/>
                    </a:srgbClr>
                  </a:outerShdw>
                </a:effectLst>
              </a:rPr>
              <a:t>IVR</a:t>
            </a:r>
          </a:p>
          <a:p>
            <a:pPr marL="230188" indent="-230188">
              <a:lnSpc>
                <a:spcPct val="90000"/>
              </a:lnSpc>
              <a:spcBef>
                <a:spcPts val="300"/>
              </a:spcBef>
              <a:buClr>
                <a:schemeClr val="bg1"/>
              </a:buClr>
              <a:buFont typeface="Webdings" pitchFamily="18" charset="2"/>
              <a:buChar char="4"/>
            </a:pPr>
            <a:r>
              <a:rPr lang="en-US" sz="1600" dirty="0" smtClean="0">
                <a:solidFill>
                  <a:schemeClr val="bg1"/>
                </a:solidFill>
                <a:effectLst>
                  <a:outerShdw blurRad="38100" dist="38100" dir="2700000" algn="tl">
                    <a:srgbClr val="000000">
                      <a:alpha val="43137"/>
                    </a:srgbClr>
                  </a:outerShdw>
                </a:effectLst>
              </a:rPr>
              <a:t>Calling number</a:t>
            </a:r>
          </a:p>
          <a:p>
            <a:pPr marL="230188" indent="-230188">
              <a:lnSpc>
                <a:spcPct val="90000"/>
              </a:lnSpc>
              <a:spcBef>
                <a:spcPts val="300"/>
              </a:spcBef>
              <a:buClr>
                <a:schemeClr val="bg1"/>
              </a:buClr>
              <a:buFont typeface="Webdings" pitchFamily="18" charset="2"/>
              <a:buChar char="4"/>
            </a:pPr>
            <a:r>
              <a:rPr lang="en-US" sz="1600" dirty="0" smtClean="0">
                <a:solidFill>
                  <a:schemeClr val="bg1"/>
                </a:solidFill>
                <a:effectLst>
                  <a:outerShdw blurRad="38100" dist="38100" dir="2700000" algn="tl">
                    <a:srgbClr val="000000">
                      <a:alpha val="43137"/>
                    </a:srgbClr>
                  </a:outerShdw>
                </a:effectLst>
              </a:rPr>
              <a:t>Auto attendant</a:t>
            </a:r>
          </a:p>
        </p:txBody>
      </p:sp>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3385" y="4809718"/>
            <a:ext cx="1062712" cy="1455770"/>
          </a:xfrm>
          <a:prstGeom prst="rect">
            <a:avLst/>
          </a:prstGeom>
          <a:noFill/>
          <a:ln>
            <a:noFill/>
          </a:ln>
        </p:spPr>
      </p:pic>
      <p:sp>
        <p:nvSpPr>
          <p:cNvPr id="19" name="Rounded Rectangle 18"/>
          <p:cNvSpPr/>
          <p:nvPr/>
        </p:nvSpPr>
        <p:spPr>
          <a:xfrm>
            <a:off x="5589890" y="1491342"/>
            <a:ext cx="2852058" cy="2059911"/>
          </a:xfrm>
          <a:prstGeom prst="round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Wingdings" panose="05000000000000000000" pitchFamily="2" charset="2"/>
              <a:buChar char="ü"/>
            </a:pPr>
            <a:r>
              <a:rPr lang="en-US" b="1" dirty="0" smtClean="0"/>
              <a:t>Unlimited skills</a:t>
            </a:r>
          </a:p>
          <a:p>
            <a:pPr marL="514350" lvl="2" indent="-285750">
              <a:lnSpc>
                <a:spcPct val="90000"/>
              </a:lnSpc>
              <a:buFont typeface="Wingdings" panose="05000000000000000000" pitchFamily="2" charset="2"/>
              <a:buChar char="§"/>
            </a:pPr>
            <a:r>
              <a:rPr lang="en-US" dirty="0" smtClean="0"/>
              <a:t>System</a:t>
            </a:r>
          </a:p>
          <a:p>
            <a:pPr marL="514350" lvl="2" indent="-285750">
              <a:lnSpc>
                <a:spcPct val="90000"/>
              </a:lnSpc>
              <a:buFont typeface="Wingdings" panose="05000000000000000000" pitchFamily="2" charset="2"/>
              <a:buChar char="§"/>
            </a:pPr>
            <a:r>
              <a:rPr lang="en-US" dirty="0" smtClean="0"/>
              <a:t>Per agent</a:t>
            </a:r>
          </a:p>
          <a:p>
            <a:pPr marL="285750" indent="-285750">
              <a:lnSpc>
                <a:spcPct val="90000"/>
              </a:lnSpc>
              <a:buFont typeface="Wingdings" panose="05000000000000000000" pitchFamily="2" charset="2"/>
              <a:buChar char="ü"/>
            </a:pPr>
            <a:r>
              <a:rPr lang="en-US" b="1" dirty="0" smtClean="0"/>
              <a:t>Assign % skill level</a:t>
            </a:r>
          </a:p>
          <a:p>
            <a:pPr marL="514350" lvl="1" indent="-285750">
              <a:lnSpc>
                <a:spcPct val="90000"/>
              </a:lnSpc>
              <a:buFont typeface="Wingdings" panose="05000000000000000000" pitchFamily="2" charset="2"/>
              <a:buChar char="§"/>
            </a:pPr>
            <a:r>
              <a:rPr lang="en-US" dirty="0" smtClean="0"/>
              <a:t>Topic</a:t>
            </a:r>
          </a:p>
          <a:p>
            <a:pPr marL="514350" lvl="1" indent="-285750">
              <a:lnSpc>
                <a:spcPct val="90000"/>
              </a:lnSpc>
              <a:buFont typeface="Wingdings" panose="05000000000000000000" pitchFamily="2" charset="2"/>
              <a:buChar char="§"/>
            </a:pPr>
            <a:r>
              <a:rPr lang="en-US" dirty="0" smtClean="0"/>
              <a:t>Per agent</a:t>
            </a:r>
          </a:p>
        </p:txBody>
      </p:sp>
    </p:spTree>
    <p:extLst>
      <p:ext uri="{BB962C8B-B14F-4D97-AF65-F5344CB8AC3E}">
        <p14:creationId xmlns:p14="http://schemas.microsoft.com/office/powerpoint/2010/main" val="151655059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callcenter.png"/>
          <p:cNvPicPr>
            <a:picLocks noChangeAspect="1"/>
          </p:cNvPicPr>
          <p:nvPr/>
        </p:nvPicPr>
        <p:blipFill>
          <a:blip r:embed="rId3" cstate="print">
            <a:duotone>
              <a:schemeClr val="accent3">
                <a:shade val="45000"/>
                <a:satMod val="135000"/>
              </a:schemeClr>
              <a:prstClr val="white"/>
            </a:duotone>
          </a:blip>
          <a:stretch>
            <a:fillRect/>
          </a:stretch>
        </p:blipFill>
        <p:spPr>
          <a:xfrm>
            <a:off x="0" y="0"/>
            <a:ext cx="9144000" cy="6858000"/>
          </a:xfrm>
          <a:prstGeom prst="rect">
            <a:avLst/>
          </a:prstGeom>
        </p:spPr>
      </p:pic>
      <p:sp>
        <p:nvSpPr>
          <p:cNvPr id="6" name="Content Placeholder 5"/>
          <p:cNvSpPr>
            <a:spLocks noGrp="1"/>
          </p:cNvSpPr>
          <p:nvPr>
            <p:ph idx="1"/>
          </p:nvPr>
        </p:nvSpPr>
        <p:spPr>
          <a:xfrm>
            <a:off x="351322" y="1507958"/>
            <a:ext cx="5354997" cy="5077227"/>
          </a:xfrm>
        </p:spPr>
        <p:txBody>
          <a:bodyPr>
            <a:normAutofit lnSpcReduction="10000"/>
          </a:bodyPr>
          <a:lstStyle/>
          <a:p>
            <a:r>
              <a:rPr lang="en-US" dirty="0" smtClean="0"/>
              <a:t>Eliminate conflicts - the ‘he said, she said’ syndrome </a:t>
            </a:r>
          </a:p>
          <a:p>
            <a:r>
              <a:rPr lang="en-US" dirty="0" smtClean="0"/>
              <a:t>Monitor and improve </a:t>
            </a:r>
            <a:r>
              <a:rPr lang="en-US" dirty="0"/>
              <a:t>a</a:t>
            </a:r>
            <a:r>
              <a:rPr lang="en-US" dirty="0" smtClean="0"/>
              <a:t>gent to customer interaction </a:t>
            </a:r>
          </a:p>
          <a:p>
            <a:r>
              <a:rPr lang="en-US" dirty="0" smtClean="0"/>
              <a:t>Record </a:t>
            </a:r>
          </a:p>
          <a:p>
            <a:pPr lvl="1"/>
            <a:r>
              <a:rPr lang="en-US" dirty="0" smtClean="0"/>
              <a:t>Every agent call</a:t>
            </a:r>
          </a:p>
          <a:p>
            <a:pPr lvl="1"/>
            <a:r>
              <a:rPr lang="en-US" dirty="0"/>
              <a:t>R</a:t>
            </a:r>
            <a:r>
              <a:rPr lang="en-US" dirty="0" smtClean="0"/>
              <a:t>andom selection</a:t>
            </a:r>
          </a:p>
          <a:p>
            <a:pPr lvl="1"/>
            <a:r>
              <a:rPr lang="en-US" dirty="0" smtClean="0"/>
              <a:t>‘Now’ with the press of a button</a:t>
            </a:r>
          </a:p>
          <a:p>
            <a:pPr marL="365125" indent="-365125"/>
            <a:r>
              <a:rPr lang="en-US" dirty="0" smtClean="0"/>
              <a:t>Quickly and easily search and                            replay</a:t>
            </a:r>
          </a:p>
          <a:p>
            <a:pPr lvl="1"/>
            <a:r>
              <a:rPr lang="en-US" dirty="0" smtClean="0"/>
              <a:t>Agent number</a:t>
            </a:r>
          </a:p>
          <a:p>
            <a:pPr lvl="1"/>
            <a:r>
              <a:rPr lang="en-US" dirty="0" smtClean="0"/>
              <a:t>Called/Calling number</a:t>
            </a:r>
          </a:p>
          <a:p>
            <a:pPr lvl="1"/>
            <a:r>
              <a:rPr lang="en-US" dirty="0" smtClean="0"/>
              <a:t>Date, time </a:t>
            </a:r>
            <a:r>
              <a:rPr lang="en-US" dirty="0" err="1" smtClean="0"/>
              <a:t>etc</a:t>
            </a:r>
            <a:endParaRPr lang="en-US" dirty="0" smtClean="0"/>
          </a:p>
        </p:txBody>
      </p:sp>
      <p:sp>
        <p:nvSpPr>
          <p:cNvPr id="12" name="TextBox 11"/>
          <p:cNvSpPr txBox="1"/>
          <p:nvPr/>
        </p:nvSpPr>
        <p:spPr>
          <a:xfrm>
            <a:off x="9633185" y="6585185"/>
            <a:ext cx="914400" cy="914400"/>
          </a:xfrm>
          <a:prstGeom prst="rect">
            <a:avLst/>
          </a:prstGeom>
          <a:noFill/>
        </p:spPr>
        <p:txBody>
          <a:bodyPr wrap="none" rtlCol="0">
            <a:noAutofit/>
          </a:bodyPr>
          <a:lstStyle/>
          <a:p>
            <a:pPr>
              <a:lnSpc>
                <a:spcPct val="90000"/>
              </a:lnSpc>
            </a:pPr>
            <a:endParaRPr lang="en-US" dirty="0" smtClean="0"/>
          </a:p>
        </p:txBody>
      </p:sp>
      <p:sp>
        <p:nvSpPr>
          <p:cNvPr id="3" name="Rounded Rectangle 2"/>
          <p:cNvSpPr/>
          <p:nvPr/>
        </p:nvSpPr>
        <p:spPr>
          <a:xfrm>
            <a:off x="5331374" y="4103370"/>
            <a:ext cx="3652606" cy="2320290"/>
          </a:xfrm>
          <a:prstGeom prst="roundRect">
            <a:avLst>
              <a:gd name="adj" fmla="val 4352"/>
            </a:avLst>
          </a:prstGeom>
          <a:blipFill dpi="0" rotWithShape="1">
            <a:blip r:embed="rId4">
              <a:alphaModFix amt="58000"/>
            </a:blip>
            <a:srcRect/>
            <a:stretch>
              <a:fillRect/>
            </a:stretch>
          </a:bli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8" name="AutoShape 14"/>
          <p:cNvSpPr>
            <a:spLocks noChangeArrowheads="1"/>
          </p:cNvSpPr>
          <p:nvPr/>
        </p:nvSpPr>
        <p:spPr bwMode="auto">
          <a:xfrm>
            <a:off x="821183" y="555170"/>
            <a:ext cx="7440765" cy="522515"/>
          </a:xfrm>
          <a:prstGeom prst="roundRect">
            <a:avLst>
              <a:gd name="adj" fmla="val 8005"/>
            </a:avLst>
          </a:prstGeom>
          <a:gradFill rotWithShape="1">
            <a:gsLst>
              <a:gs pos="0">
                <a:srgbClr val="CC0000">
                  <a:gamma/>
                  <a:shade val="66667"/>
                  <a:invGamma/>
                </a:srgbClr>
              </a:gs>
              <a:gs pos="100000">
                <a:srgbClr val="CC0000"/>
              </a:gs>
            </a:gsLst>
            <a:lin ang="18900000" scaled="1"/>
          </a:gradFill>
          <a:ln>
            <a:noFill/>
          </a:ln>
          <a:effectLst/>
          <a:extLst>
            <a:ext uri="{91240B29-F687-4F45-9708-019B960494DF}">
              <a14:hiddenLine xmlns:a14="http://schemas.microsoft.com/office/drawing/2010/main" w="19050" algn="ctr">
                <a:solidFill>
                  <a:srgbClr val="B9070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lgn="ctr"/>
            <a:endParaRPr lang="en-US" sz="2600" b="1" kern="0" dirty="0" smtClean="0">
              <a:solidFill>
                <a:prstClr val="white"/>
              </a:solidFill>
              <a:ea typeface="ＭＳ Ｐゴシック" pitchFamily="34" charset="-128"/>
              <a:cs typeface="Arial" pitchFamily="34" charset="0"/>
            </a:endParaRPr>
          </a:p>
          <a:p>
            <a:pPr lvl="0" algn="ctr"/>
            <a:r>
              <a:rPr lang="en-US" sz="2600" b="1" kern="0" dirty="0" smtClean="0">
                <a:solidFill>
                  <a:prstClr val="white"/>
                </a:solidFill>
                <a:ea typeface="ＭＳ Ｐゴシック" pitchFamily="34" charset="-128"/>
                <a:cs typeface="Arial" pitchFamily="34" charset="0"/>
              </a:rPr>
              <a:t>Call Recording</a:t>
            </a:r>
          </a:p>
          <a:p>
            <a:pPr lvl="0" algn="ctr"/>
            <a:endParaRPr lang="en-US" sz="2600" b="1" kern="0" dirty="0">
              <a:solidFill>
                <a:prstClr val="white"/>
              </a:solidFill>
              <a:ea typeface="ＭＳ Ｐゴシック" pitchFamily="34" charset="-128"/>
              <a:cs typeface="Arial" pitchFamily="34" charset="0"/>
            </a:endParaRPr>
          </a:p>
        </p:txBody>
      </p:sp>
    </p:spTree>
    <p:extLst>
      <p:ext uri="{BB962C8B-B14F-4D97-AF65-F5344CB8AC3E}">
        <p14:creationId xmlns:p14="http://schemas.microsoft.com/office/powerpoint/2010/main" val="3670216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llcenter.png"/>
          <p:cNvPicPr>
            <a:picLocks noChangeAspect="1"/>
          </p:cNvPicPr>
          <p:nvPr/>
        </p:nvPicPr>
        <p:blipFill>
          <a:blip r:embed="rId3" cstate="print">
            <a:duotone>
              <a:schemeClr val="accent3">
                <a:shade val="45000"/>
                <a:satMod val="135000"/>
              </a:schemeClr>
              <a:prstClr val="white"/>
            </a:duotone>
          </a:blip>
          <a:stretch>
            <a:fillRect/>
          </a:stretch>
        </p:blipFill>
        <p:spPr>
          <a:xfrm>
            <a:off x="0" y="0"/>
            <a:ext cx="9144000" cy="6858000"/>
          </a:xfrm>
          <a:prstGeom prst="rect">
            <a:avLst/>
          </a:prstGeom>
        </p:spPr>
      </p:pic>
      <p:sp>
        <p:nvSpPr>
          <p:cNvPr id="5" name="Content Placeholder 4"/>
          <p:cNvSpPr>
            <a:spLocks noGrp="1"/>
          </p:cNvSpPr>
          <p:nvPr>
            <p:ph idx="1"/>
          </p:nvPr>
        </p:nvSpPr>
        <p:spPr>
          <a:xfrm>
            <a:off x="323849" y="1484122"/>
            <a:ext cx="4973985" cy="4724399"/>
          </a:xfrm>
        </p:spPr>
        <p:txBody>
          <a:bodyPr>
            <a:normAutofit/>
          </a:bodyPr>
          <a:lstStyle/>
          <a:p>
            <a:r>
              <a:rPr lang="en-US" dirty="0" smtClean="0"/>
              <a:t>Customizable real time and historical reports</a:t>
            </a:r>
          </a:p>
          <a:p>
            <a:pPr lvl="1">
              <a:spcBef>
                <a:spcPts val="1200"/>
              </a:spcBef>
            </a:pPr>
            <a:r>
              <a:rPr lang="en-US" dirty="0" smtClean="0"/>
              <a:t>Scheduled, instantaneous</a:t>
            </a:r>
          </a:p>
          <a:p>
            <a:r>
              <a:rPr lang="en-US" dirty="0" smtClean="0"/>
              <a:t>Threshold alarms </a:t>
            </a:r>
          </a:p>
          <a:p>
            <a:pPr lvl="1"/>
            <a:r>
              <a:rPr lang="en-US" dirty="0" smtClean="0"/>
              <a:t>Calls waiting, lost calls</a:t>
            </a:r>
          </a:p>
          <a:p>
            <a:r>
              <a:rPr lang="en-US" dirty="0" smtClean="0"/>
              <a:t>Powerful, customizable agent desktop</a:t>
            </a:r>
          </a:p>
          <a:p>
            <a:pPr lvl="1"/>
            <a:r>
              <a:rPr lang="en-US" dirty="0" smtClean="0"/>
              <a:t>Multichannel view – voice, email web chat</a:t>
            </a:r>
          </a:p>
          <a:p>
            <a:pPr lvl="1"/>
            <a:r>
              <a:rPr lang="en-US" dirty="0" smtClean="0"/>
              <a:t>Telephony control</a:t>
            </a:r>
          </a:p>
          <a:p>
            <a:pPr lvl="2"/>
            <a:r>
              <a:rPr lang="en-US" dirty="0" smtClean="0"/>
              <a:t>Works with almost any phone</a:t>
            </a:r>
            <a:endParaRPr lang="en-US" dirty="0"/>
          </a:p>
        </p:txBody>
      </p:sp>
      <p:sp>
        <p:nvSpPr>
          <p:cNvPr id="49" name="Rectangle 48"/>
          <p:cNvSpPr/>
          <p:nvPr/>
        </p:nvSpPr>
        <p:spPr>
          <a:xfrm>
            <a:off x="472961" y="2069149"/>
            <a:ext cx="5212080" cy="361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39725" indent="-339725">
              <a:lnSpc>
                <a:spcPct val="90000"/>
              </a:lnSpc>
              <a:spcBef>
                <a:spcPts val="1800"/>
              </a:spcBef>
              <a:spcAft>
                <a:spcPts val="1200"/>
              </a:spcAft>
              <a:buClr>
                <a:schemeClr val="accent1"/>
              </a:buClr>
              <a:buSzPct val="120000"/>
              <a:buFont typeface="Wingdings" pitchFamily="2" charset="2"/>
              <a:buChar char="ü"/>
            </a:pPr>
            <a:endParaRPr lang="en-US" sz="2000" dirty="0">
              <a:solidFill>
                <a:schemeClr val="tx1"/>
              </a:solidFill>
              <a:latin typeface="+mj-lt"/>
              <a:ea typeface="Times"/>
            </a:endParaRPr>
          </a:p>
        </p:txBody>
      </p:sp>
      <p:sp>
        <p:nvSpPr>
          <p:cNvPr id="12" name="TextBox 11"/>
          <p:cNvSpPr txBox="1"/>
          <p:nvPr/>
        </p:nvSpPr>
        <p:spPr>
          <a:xfrm>
            <a:off x="9633185" y="6585185"/>
            <a:ext cx="914400" cy="914400"/>
          </a:xfrm>
          <a:prstGeom prst="rect">
            <a:avLst/>
          </a:prstGeom>
          <a:noFill/>
        </p:spPr>
        <p:txBody>
          <a:bodyPr wrap="none" rtlCol="0">
            <a:noAutofit/>
          </a:bodyPr>
          <a:lstStyle/>
          <a:p>
            <a:pPr>
              <a:lnSpc>
                <a:spcPct val="90000"/>
              </a:lnSpc>
            </a:pPr>
            <a:endParaRPr lang="en-US" dirty="0" smtClean="0"/>
          </a:p>
        </p:txBody>
      </p:sp>
      <p:pic>
        <p:nvPicPr>
          <p:cNvPr id="55"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7671" y="1542275"/>
            <a:ext cx="3375588" cy="2322095"/>
          </a:xfrm>
          <a:prstGeom prst="rect">
            <a:avLst/>
          </a:prstGeom>
          <a:noFill/>
          <a:ln>
            <a:noFill/>
          </a:ln>
          <a:effectLst/>
        </p:spPr>
      </p:pic>
      <p:pic>
        <p:nvPicPr>
          <p:cNvPr id="45"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157247" y="2858707"/>
            <a:ext cx="2986753" cy="2035953"/>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97671" y="4179803"/>
            <a:ext cx="3429250" cy="2318607"/>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14"/>
          <p:cNvSpPr>
            <a:spLocks noChangeArrowheads="1"/>
          </p:cNvSpPr>
          <p:nvPr/>
        </p:nvSpPr>
        <p:spPr bwMode="auto">
          <a:xfrm>
            <a:off x="821183" y="555170"/>
            <a:ext cx="7440765" cy="522515"/>
          </a:xfrm>
          <a:prstGeom prst="roundRect">
            <a:avLst>
              <a:gd name="adj" fmla="val 8005"/>
            </a:avLst>
          </a:prstGeom>
          <a:gradFill rotWithShape="1">
            <a:gsLst>
              <a:gs pos="0">
                <a:srgbClr val="CC0000">
                  <a:gamma/>
                  <a:shade val="66667"/>
                  <a:invGamma/>
                </a:srgbClr>
              </a:gs>
              <a:gs pos="100000">
                <a:srgbClr val="CC0000"/>
              </a:gs>
            </a:gsLst>
            <a:lin ang="18900000" scaled="1"/>
          </a:gradFill>
          <a:ln>
            <a:noFill/>
          </a:ln>
          <a:effectLst/>
          <a:extLst>
            <a:ext uri="{91240B29-F687-4F45-9708-019B960494DF}">
              <a14:hiddenLine xmlns:a14="http://schemas.microsoft.com/office/drawing/2010/main" w="19050" algn="ctr">
                <a:solidFill>
                  <a:srgbClr val="B9070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lgn="ctr"/>
            <a:endParaRPr lang="en-US" sz="2600" b="1" kern="0" dirty="0" smtClean="0">
              <a:solidFill>
                <a:prstClr val="white"/>
              </a:solidFill>
              <a:ea typeface="ＭＳ Ｐゴシック" pitchFamily="34" charset="-128"/>
              <a:cs typeface="Arial" pitchFamily="34" charset="0"/>
            </a:endParaRPr>
          </a:p>
          <a:p>
            <a:pPr lvl="0" algn="ctr"/>
            <a:r>
              <a:rPr lang="en-US" sz="2600" b="1" kern="0" dirty="0" smtClean="0">
                <a:solidFill>
                  <a:prstClr val="white"/>
                </a:solidFill>
                <a:ea typeface="ＭＳ Ｐゴシック" pitchFamily="34" charset="-128"/>
                <a:cs typeface="Arial" pitchFamily="34" charset="0"/>
              </a:rPr>
              <a:t>Call Reporting</a:t>
            </a:r>
          </a:p>
          <a:p>
            <a:pPr lvl="0" algn="ctr"/>
            <a:endParaRPr lang="en-US" sz="2600" b="1" kern="0" dirty="0">
              <a:solidFill>
                <a:prstClr val="white"/>
              </a:solidFill>
              <a:ea typeface="ＭＳ Ｐゴシック" pitchFamily="34" charset="-128"/>
              <a:cs typeface="Arial" pitchFamily="34" charset="0"/>
            </a:endParaRPr>
          </a:p>
        </p:txBody>
      </p:sp>
    </p:spTree>
    <p:extLst>
      <p:ext uri="{BB962C8B-B14F-4D97-AF65-F5344CB8AC3E}">
        <p14:creationId xmlns:p14="http://schemas.microsoft.com/office/powerpoint/2010/main" val="1670798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06.png"/>
          <p:cNvPicPr>
            <a:picLocks noChangeAspect="1"/>
          </p:cNvPicPr>
          <p:nvPr/>
        </p:nvPicPr>
        <p:blipFill>
          <a:blip r:embed="rId3" cstate="print"/>
          <a:stretch>
            <a:fillRect/>
          </a:stretch>
        </p:blipFill>
        <p:spPr>
          <a:xfrm>
            <a:off x="-40076" y="-252249"/>
            <a:ext cx="9144000" cy="6858000"/>
          </a:xfrm>
          <a:prstGeom prst="rect">
            <a:avLst/>
          </a:prstGeom>
        </p:spPr>
      </p:pic>
      <p:sp>
        <p:nvSpPr>
          <p:cNvPr id="4" name="AutoShape 14"/>
          <p:cNvSpPr>
            <a:spLocks noChangeArrowheads="1"/>
          </p:cNvSpPr>
          <p:nvPr/>
        </p:nvSpPr>
        <p:spPr bwMode="auto">
          <a:xfrm>
            <a:off x="821183" y="555170"/>
            <a:ext cx="7440765" cy="522515"/>
          </a:xfrm>
          <a:prstGeom prst="roundRect">
            <a:avLst>
              <a:gd name="adj" fmla="val 8005"/>
            </a:avLst>
          </a:prstGeom>
          <a:gradFill rotWithShape="1">
            <a:gsLst>
              <a:gs pos="0">
                <a:srgbClr val="CC0000">
                  <a:gamma/>
                  <a:shade val="66667"/>
                  <a:invGamma/>
                </a:srgbClr>
              </a:gs>
              <a:gs pos="100000">
                <a:srgbClr val="CC0000"/>
              </a:gs>
            </a:gsLst>
            <a:lin ang="18900000" scaled="1"/>
          </a:gradFill>
          <a:ln>
            <a:noFill/>
          </a:ln>
          <a:effectLst/>
          <a:extLst>
            <a:ext uri="{91240B29-F687-4F45-9708-019B960494DF}">
              <a14:hiddenLine xmlns:a14="http://schemas.microsoft.com/office/drawing/2010/main" w="19050" algn="ctr">
                <a:solidFill>
                  <a:srgbClr val="B9070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lgn="ctr"/>
            <a:endParaRPr lang="en-US" sz="2600" b="1" kern="0" dirty="0" smtClean="0">
              <a:solidFill>
                <a:prstClr val="white"/>
              </a:solidFill>
              <a:ea typeface="ＭＳ Ｐゴシック" pitchFamily="34" charset="-128"/>
              <a:cs typeface="Arial" pitchFamily="34" charset="0"/>
            </a:endParaRPr>
          </a:p>
          <a:p>
            <a:pPr lvl="0" algn="ctr"/>
            <a:r>
              <a:rPr lang="en-US" sz="2600" b="1" kern="0" dirty="0" smtClean="0">
                <a:solidFill>
                  <a:prstClr val="white"/>
                </a:solidFill>
                <a:ea typeface="ＭＳ Ｐゴシック" pitchFamily="34" charset="-128"/>
                <a:cs typeface="Arial" pitchFamily="34" charset="0"/>
              </a:rPr>
              <a:t>Outbound Dialing</a:t>
            </a:r>
          </a:p>
          <a:p>
            <a:pPr lvl="0" algn="ctr"/>
            <a:endParaRPr lang="en-US" sz="2600" b="1" kern="0" dirty="0">
              <a:solidFill>
                <a:prstClr val="white"/>
              </a:solidFill>
              <a:ea typeface="ＭＳ Ｐゴシック" pitchFamily="34" charset="-128"/>
              <a:cs typeface="Arial" pitchFamily="34" charset="0"/>
            </a:endParaRPr>
          </a:p>
        </p:txBody>
      </p:sp>
      <p:sp>
        <p:nvSpPr>
          <p:cNvPr id="7" name="Right Arrow 6"/>
          <p:cNvSpPr/>
          <p:nvPr/>
        </p:nvSpPr>
        <p:spPr>
          <a:xfrm rot="5400000">
            <a:off x="6868034" y="2445897"/>
            <a:ext cx="1741717" cy="2667000"/>
          </a:xfrm>
          <a:prstGeom prst="rightArrow">
            <a:avLst>
              <a:gd name="adj1" fmla="val 73422"/>
              <a:gd name="adj2" fmla="val 50000"/>
            </a:avLst>
          </a:prstGeom>
          <a:gradFill flip="none" rotWithShape="1">
            <a:gsLst>
              <a:gs pos="0">
                <a:schemeClr val="accent1">
                  <a:shade val="51000"/>
                  <a:satMod val="130000"/>
                  <a:alpha val="7000"/>
                </a:schemeClr>
              </a:gs>
              <a:gs pos="80000">
                <a:schemeClr val="accent1">
                  <a:shade val="93000"/>
                  <a:satMod val="130000"/>
                </a:schemeClr>
              </a:gs>
              <a:gs pos="100000">
                <a:schemeClr val="accent1">
                  <a:shade val="94000"/>
                  <a:satMod val="135000"/>
                </a:schemeClr>
              </a:gs>
            </a:gsLst>
            <a:lin ang="0" scaled="1"/>
            <a:tileRect/>
          </a:gradFill>
          <a:ln>
            <a:gradFill flip="none" rotWithShape="1">
              <a:gsLst>
                <a:gs pos="0">
                  <a:schemeClr val="accent1"/>
                </a:gs>
                <a:gs pos="0">
                  <a:schemeClr val="accent1">
                    <a:alpha val="0"/>
                  </a:schemeClr>
                </a:gs>
              </a:gsLst>
              <a:lin ang="10800000" scaled="1"/>
              <a:tileRect/>
            </a:gra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lnSpc>
                <a:spcPct val="90000"/>
              </a:lnSpc>
            </a:pPr>
            <a:endParaRPr lang="en-US" b="1" dirty="0" smtClean="0">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533" y="1915887"/>
            <a:ext cx="2226718" cy="1678454"/>
          </a:xfrm>
          <a:prstGeom prst="roundRect">
            <a:avLst>
              <a:gd name="adj" fmla="val 8594"/>
            </a:avLst>
          </a:prstGeom>
          <a:solidFill>
            <a:srgbClr val="FFFFFF">
              <a:shade val="85000"/>
            </a:srgbClr>
          </a:solidFill>
          <a:ln>
            <a:noFill/>
          </a:ln>
          <a:effectLst/>
        </p:spPr>
      </p:pic>
      <p:pic>
        <p:nvPicPr>
          <p:cNvPr id="9" name="Picture 8"/>
          <p:cNvPicPr>
            <a:picLocks noChangeAspect="1"/>
          </p:cNvPicPr>
          <p:nvPr/>
        </p:nvPicPr>
        <p:blipFill>
          <a:blip r:embed="rId5" cstate="email">
            <a:clrChange>
              <a:clrFrom>
                <a:srgbClr val="FCFCFE"/>
              </a:clrFrom>
              <a:clrTo>
                <a:srgbClr val="FCFCFE">
                  <a:alpha val="0"/>
                </a:srgbClr>
              </a:clrTo>
            </a:clrChange>
            <a:extLst>
              <a:ext uri="{28A0092B-C50C-407E-A947-70E740481C1C}">
                <a14:useLocalDpi xmlns:a14="http://schemas.microsoft.com/office/drawing/2010/main"/>
              </a:ext>
            </a:extLst>
          </a:blip>
          <a:stretch>
            <a:fillRect/>
          </a:stretch>
        </p:blipFill>
        <p:spPr>
          <a:xfrm>
            <a:off x="7237798" y="4650255"/>
            <a:ext cx="1227468" cy="1690367"/>
          </a:xfrm>
          <a:prstGeom prst="rect">
            <a:avLst/>
          </a:prstGeom>
        </p:spPr>
      </p:pic>
      <p:sp>
        <p:nvSpPr>
          <p:cNvPr id="3" name="Content Placeholder 2"/>
          <p:cNvSpPr>
            <a:spLocks noGrp="1"/>
          </p:cNvSpPr>
          <p:nvPr>
            <p:ph idx="1"/>
          </p:nvPr>
        </p:nvSpPr>
        <p:spPr>
          <a:xfrm>
            <a:off x="379631" y="1616223"/>
            <a:ext cx="5683712" cy="4724399"/>
          </a:xfrm>
        </p:spPr>
        <p:txBody>
          <a:bodyPr/>
          <a:lstStyle/>
          <a:p>
            <a:r>
              <a:rPr lang="en-US" dirty="0" smtClean="0"/>
              <a:t>Increase sales revenue</a:t>
            </a:r>
          </a:p>
          <a:p>
            <a:pPr lvl="1"/>
            <a:r>
              <a:rPr lang="en-US" dirty="0" smtClean="0"/>
              <a:t>Advertising campaigns</a:t>
            </a:r>
          </a:p>
          <a:p>
            <a:pPr lvl="1"/>
            <a:r>
              <a:rPr lang="en-US" dirty="0" smtClean="0"/>
              <a:t>Upsell opportunities, post sale</a:t>
            </a:r>
          </a:p>
          <a:p>
            <a:r>
              <a:rPr lang="en-US" dirty="0" smtClean="0"/>
              <a:t>Improved agent efficiency</a:t>
            </a:r>
          </a:p>
          <a:p>
            <a:pPr lvl="1"/>
            <a:r>
              <a:rPr lang="en-US" dirty="0" smtClean="0"/>
              <a:t>Automatically start outbound tasks on decreased workload</a:t>
            </a:r>
          </a:p>
          <a:p>
            <a:pPr lvl="1"/>
            <a:r>
              <a:rPr lang="en-US" dirty="0" smtClean="0"/>
              <a:t>Reduce/eliminate misdials </a:t>
            </a:r>
          </a:p>
          <a:p>
            <a:r>
              <a:rPr lang="en-US" dirty="0" smtClean="0"/>
              <a:t>Better prepared agents</a:t>
            </a:r>
          </a:p>
          <a:p>
            <a:pPr lvl="1"/>
            <a:r>
              <a:rPr lang="en-US" dirty="0" smtClean="0"/>
              <a:t>‘Preview’ customer information before placing call</a:t>
            </a:r>
          </a:p>
          <a:p>
            <a:pPr lvl="1"/>
            <a:endParaRPr lang="en-US" dirty="0" smtClean="0"/>
          </a:p>
        </p:txBody>
      </p:sp>
    </p:spTree>
    <p:extLst>
      <p:ext uri="{BB962C8B-B14F-4D97-AF65-F5344CB8AC3E}">
        <p14:creationId xmlns:p14="http://schemas.microsoft.com/office/powerpoint/2010/main" val="85774887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lcenter.png"/>
          <p:cNvPicPr>
            <a:picLocks noChangeAspect="1"/>
          </p:cNvPicPr>
          <p:nvPr/>
        </p:nvPicPr>
        <p:blipFill>
          <a:blip r:embed="rId3" cstate="print">
            <a:duotone>
              <a:schemeClr val="accent3">
                <a:shade val="45000"/>
                <a:satMod val="135000"/>
              </a:schemeClr>
              <a:prstClr val="white"/>
            </a:duotone>
          </a:blip>
          <a:stretch>
            <a:fillRect/>
          </a:stretch>
        </p:blipFill>
        <p:spPr>
          <a:xfrm>
            <a:off x="0" y="0"/>
            <a:ext cx="9144000" cy="6858000"/>
          </a:xfrm>
          <a:prstGeom prst="rect">
            <a:avLst/>
          </a:prstGeom>
        </p:spPr>
      </p:pic>
      <p:sp>
        <p:nvSpPr>
          <p:cNvPr id="4" name="AutoShape 14"/>
          <p:cNvSpPr>
            <a:spLocks noChangeArrowheads="1"/>
          </p:cNvSpPr>
          <p:nvPr/>
        </p:nvSpPr>
        <p:spPr bwMode="auto">
          <a:xfrm>
            <a:off x="821183" y="555170"/>
            <a:ext cx="7440765" cy="522515"/>
          </a:xfrm>
          <a:prstGeom prst="roundRect">
            <a:avLst>
              <a:gd name="adj" fmla="val 8005"/>
            </a:avLst>
          </a:prstGeom>
          <a:gradFill rotWithShape="1">
            <a:gsLst>
              <a:gs pos="0">
                <a:srgbClr val="CC0000">
                  <a:gamma/>
                  <a:shade val="66667"/>
                  <a:invGamma/>
                </a:srgbClr>
              </a:gs>
              <a:gs pos="100000">
                <a:srgbClr val="CC0000"/>
              </a:gs>
            </a:gsLst>
            <a:lin ang="18900000" scaled="1"/>
          </a:gradFill>
          <a:ln>
            <a:noFill/>
          </a:ln>
          <a:effectLst/>
          <a:extLst>
            <a:ext uri="{91240B29-F687-4F45-9708-019B960494DF}">
              <a14:hiddenLine xmlns:a14="http://schemas.microsoft.com/office/drawing/2010/main" w="19050" algn="ctr">
                <a:solidFill>
                  <a:srgbClr val="B9070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lgn="ctr"/>
            <a:endParaRPr lang="en-US" sz="2600" b="1" kern="0" dirty="0" smtClean="0">
              <a:solidFill>
                <a:prstClr val="white"/>
              </a:solidFill>
              <a:ea typeface="ＭＳ Ｐゴシック" pitchFamily="34" charset="-128"/>
              <a:cs typeface="Arial" pitchFamily="34" charset="0"/>
            </a:endParaRPr>
          </a:p>
          <a:p>
            <a:pPr lvl="0" algn="ctr"/>
            <a:r>
              <a:rPr lang="en-US" sz="2600" b="1" kern="0" dirty="0" smtClean="0">
                <a:solidFill>
                  <a:prstClr val="white"/>
                </a:solidFill>
                <a:ea typeface="ＭＳ Ｐゴシック" pitchFamily="34" charset="-128"/>
                <a:cs typeface="Arial" pitchFamily="34" charset="0"/>
              </a:rPr>
              <a:t>Self Service</a:t>
            </a:r>
          </a:p>
          <a:p>
            <a:pPr lvl="0" algn="ctr"/>
            <a:endParaRPr lang="en-US" sz="2600" b="1" kern="0" dirty="0">
              <a:solidFill>
                <a:prstClr val="white"/>
              </a:solidFill>
              <a:ea typeface="ＭＳ Ｐゴシック" pitchFamily="34" charset="-128"/>
              <a:cs typeface="Arial" pitchFamily="34" charset="0"/>
            </a:endParaRPr>
          </a:p>
        </p:txBody>
      </p:sp>
      <p:pic>
        <p:nvPicPr>
          <p:cNvPr id="7" name="Picture 6" descr="MVCIE_IV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9711" y="3614056"/>
            <a:ext cx="3195271" cy="271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47800"/>
            <a:ext cx="4811486" cy="4724399"/>
          </a:xfrm>
        </p:spPr>
        <p:txBody>
          <a:bodyPr/>
          <a:lstStyle/>
          <a:p>
            <a:r>
              <a:rPr lang="en-US" dirty="0" smtClean="0"/>
              <a:t>Provide customer self service </a:t>
            </a:r>
            <a:r>
              <a:rPr lang="en-US" i="1" dirty="0" smtClean="0"/>
              <a:t>anytime - anywhere</a:t>
            </a:r>
          </a:p>
          <a:p>
            <a:r>
              <a:rPr lang="en-US" dirty="0" smtClean="0"/>
              <a:t>Reduce agent ‘live’ time, free up for important voice calls</a:t>
            </a:r>
          </a:p>
          <a:p>
            <a:r>
              <a:rPr lang="en-US" dirty="0" smtClean="0"/>
              <a:t>Integrate to ODBC database for information playback</a:t>
            </a:r>
          </a:p>
          <a:p>
            <a:r>
              <a:rPr lang="en-US" dirty="0" smtClean="0"/>
              <a:t>Provide comprehensive self service</a:t>
            </a:r>
          </a:p>
          <a:p>
            <a:pPr lvl="1"/>
            <a:r>
              <a:rPr lang="en-US" dirty="0" smtClean="0"/>
              <a:t>Add speech recognition and text to speech as an option</a:t>
            </a:r>
          </a:p>
          <a:p>
            <a:endParaRPr lang="en-US" dirty="0"/>
          </a:p>
        </p:txBody>
      </p:sp>
      <p:sp>
        <p:nvSpPr>
          <p:cNvPr id="8" name="Rounded Rectangle 7"/>
          <p:cNvSpPr/>
          <p:nvPr/>
        </p:nvSpPr>
        <p:spPr>
          <a:xfrm>
            <a:off x="5912924" y="1524001"/>
            <a:ext cx="2852058" cy="1900262"/>
          </a:xfrm>
          <a:prstGeom prst="round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Wingdings" panose="05000000000000000000" pitchFamily="2" charset="2"/>
              <a:buChar char="ü"/>
            </a:pPr>
            <a:r>
              <a:rPr lang="en-US" b="1" dirty="0" smtClean="0"/>
              <a:t>99 simultaneous sessions</a:t>
            </a:r>
          </a:p>
          <a:p>
            <a:pPr marL="285750" indent="-285750">
              <a:lnSpc>
                <a:spcPct val="90000"/>
              </a:lnSpc>
              <a:buFont typeface="Wingdings" panose="05000000000000000000" pitchFamily="2" charset="2"/>
              <a:buChar char="ü"/>
            </a:pPr>
            <a:r>
              <a:rPr lang="en-US" b="1" dirty="0" smtClean="0"/>
              <a:t>Intuitive Graphical Script editor </a:t>
            </a:r>
          </a:p>
          <a:p>
            <a:pPr marL="568325" lvl="1" indent="-285750">
              <a:lnSpc>
                <a:spcPct val="90000"/>
              </a:lnSpc>
              <a:buFont typeface="Wingdings" panose="05000000000000000000" pitchFamily="2" charset="2"/>
              <a:buChar char="§"/>
            </a:pPr>
            <a:r>
              <a:rPr lang="en-US" b="1" dirty="0" smtClean="0"/>
              <a:t>Fast creation and editing </a:t>
            </a:r>
            <a:endParaRPr lang="en-US" dirty="0" smtClean="0"/>
          </a:p>
        </p:txBody>
      </p:sp>
    </p:spTree>
    <p:extLst>
      <p:ext uri="{BB962C8B-B14F-4D97-AF65-F5344CB8AC3E}">
        <p14:creationId xmlns:p14="http://schemas.microsoft.com/office/powerpoint/2010/main" val="204976232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2"/>
          <p:cNvSpPr>
            <a:spLocks noGrp="1"/>
          </p:cNvSpPr>
          <p:nvPr>
            <p:ph type="sldNum" sz="quarter" idx="4294967295"/>
          </p:nvPr>
        </p:nvSpPr>
        <p:spPr bwMode="auto">
          <a:xfrm>
            <a:off x="8515350" y="6596063"/>
            <a:ext cx="169863" cy="174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spcBef>
                <a:spcPct val="0"/>
              </a:spcBef>
              <a:spcAft>
                <a:spcPct val="0"/>
              </a:spcAft>
              <a:defRPr>
                <a:solidFill>
                  <a:schemeClr val="tx2"/>
                </a:solidFill>
                <a:latin typeface="Arial" pitchFamily="34" charset="0"/>
              </a:defRPr>
            </a:lvl6pPr>
            <a:lvl7pPr marL="2971800" indent="-228600" eaLnBrk="0" fontAlgn="base" hangingPunct="0">
              <a:spcBef>
                <a:spcPct val="0"/>
              </a:spcBef>
              <a:spcAft>
                <a:spcPct val="0"/>
              </a:spcAft>
              <a:defRPr>
                <a:solidFill>
                  <a:schemeClr val="tx2"/>
                </a:solidFill>
                <a:latin typeface="Arial" pitchFamily="34" charset="0"/>
              </a:defRPr>
            </a:lvl7pPr>
            <a:lvl8pPr marL="3429000" indent="-228600" eaLnBrk="0" fontAlgn="base" hangingPunct="0">
              <a:spcBef>
                <a:spcPct val="0"/>
              </a:spcBef>
              <a:spcAft>
                <a:spcPct val="0"/>
              </a:spcAft>
              <a:defRPr>
                <a:solidFill>
                  <a:schemeClr val="tx2"/>
                </a:solidFill>
                <a:latin typeface="Arial" pitchFamily="34" charset="0"/>
              </a:defRPr>
            </a:lvl8pPr>
            <a:lvl9pPr marL="3886200" indent="-228600" eaLnBrk="0" fontAlgn="base" hangingPunct="0">
              <a:spcBef>
                <a:spcPct val="0"/>
              </a:spcBef>
              <a:spcAft>
                <a:spcPct val="0"/>
              </a:spcAft>
              <a:defRPr>
                <a:solidFill>
                  <a:schemeClr val="tx2"/>
                </a:solidFill>
                <a:latin typeface="Arial" pitchFamily="34" charset="0"/>
              </a:defRPr>
            </a:lvl9pPr>
          </a:lstStyle>
          <a:p>
            <a:pPr eaLnBrk="1" hangingPunct="1"/>
            <a:fld id="{6C72A2EB-DFA1-4838-AE92-D66ADACDEB72}" type="slidenum">
              <a:rPr lang="en-US" altLang="en-US"/>
              <a:pPr eaLnBrk="1" hangingPunct="1"/>
              <a:t>17</a:t>
            </a:fld>
            <a:endParaRPr lang="en-US" altLang="en-US"/>
          </a:p>
        </p:txBody>
      </p:sp>
      <p:sp>
        <p:nvSpPr>
          <p:cNvPr id="3075" name="Rectangle 3"/>
          <p:cNvSpPr>
            <a:spLocks noChangeArrowheads="1"/>
          </p:cNvSpPr>
          <p:nvPr/>
        </p:nvSpPr>
        <p:spPr bwMode="auto">
          <a:xfrm>
            <a:off x="250825" y="620713"/>
            <a:ext cx="8547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spcBef>
                <a:spcPct val="0"/>
              </a:spcBef>
              <a:spcAft>
                <a:spcPct val="0"/>
              </a:spcAft>
              <a:defRPr>
                <a:solidFill>
                  <a:schemeClr val="tx2"/>
                </a:solidFill>
                <a:latin typeface="Arial" pitchFamily="34" charset="0"/>
              </a:defRPr>
            </a:lvl6pPr>
            <a:lvl7pPr marL="2971800" indent="-228600" eaLnBrk="0" fontAlgn="base" hangingPunct="0">
              <a:spcBef>
                <a:spcPct val="0"/>
              </a:spcBef>
              <a:spcAft>
                <a:spcPct val="0"/>
              </a:spcAft>
              <a:defRPr>
                <a:solidFill>
                  <a:schemeClr val="tx2"/>
                </a:solidFill>
                <a:latin typeface="Arial" pitchFamily="34" charset="0"/>
              </a:defRPr>
            </a:lvl7pPr>
            <a:lvl8pPr marL="3429000" indent="-228600" eaLnBrk="0" fontAlgn="base" hangingPunct="0">
              <a:spcBef>
                <a:spcPct val="0"/>
              </a:spcBef>
              <a:spcAft>
                <a:spcPct val="0"/>
              </a:spcAft>
              <a:defRPr>
                <a:solidFill>
                  <a:schemeClr val="tx2"/>
                </a:solidFill>
                <a:latin typeface="Arial" pitchFamily="34" charset="0"/>
              </a:defRPr>
            </a:lvl8pPr>
            <a:lvl9pPr marL="3886200" indent="-228600" eaLnBrk="0" fontAlgn="base" hangingPunct="0">
              <a:spcBef>
                <a:spcPct val="0"/>
              </a:spcBef>
              <a:spcAft>
                <a:spcPct val="0"/>
              </a:spcAft>
              <a:defRPr>
                <a:solidFill>
                  <a:schemeClr val="tx2"/>
                </a:solidFill>
                <a:latin typeface="Arial" pitchFamily="34" charset="0"/>
              </a:defRPr>
            </a:lvl9pPr>
          </a:lstStyle>
          <a:p>
            <a:pPr eaLnBrk="1" hangingPunct="1"/>
            <a:endParaRPr lang="en-US" altLang="en-US" sz="2800"/>
          </a:p>
        </p:txBody>
      </p:sp>
      <p:sp>
        <p:nvSpPr>
          <p:cNvPr id="3076" name="Rectangle 4"/>
          <p:cNvSpPr>
            <a:spLocks noGrp="1" noChangeArrowheads="1"/>
          </p:cNvSpPr>
          <p:nvPr>
            <p:ph type="title"/>
          </p:nvPr>
        </p:nvSpPr>
        <p:spPr>
          <a:xfrm>
            <a:off x="250825" y="-11723"/>
            <a:ext cx="7639050" cy="1143000"/>
          </a:xfrm>
        </p:spPr>
        <p:txBody>
          <a:bodyPr/>
          <a:lstStyle/>
          <a:p>
            <a:pPr eaLnBrk="1" hangingPunct="1"/>
            <a:r>
              <a:rPr lang="en-US" altLang="en-US" dirty="0" smtClean="0"/>
              <a:t>Gartner Magic Quadrant for Contact Center Infrastructure</a:t>
            </a:r>
          </a:p>
        </p:txBody>
      </p:sp>
      <p:sp>
        <p:nvSpPr>
          <p:cNvPr id="3077" name="Rectangle 5"/>
          <p:cNvSpPr>
            <a:spLocks noChangeArrowheads="1"/>
          </p:cNvSpPr>
          <p:nvPr/>
        </p:nvSpPr>
        <p:spPr bwMode="auto">
          <a:xfrm>
            <a:off x="4666272" y="1563688"/>
            <a:ext cx="486459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spcBef>
                <a:spcPct val="0"/>
              </a:spcBef>
              <a:spcAft>
                <a:spcPct val="0"/>
              </a:spcAft>
              <a:defRPr>
                <a:solidFill>
                  <a:schemeClr val="tx2"/>
                </a:solidFill>
                <a:latin typeface="Arial" pitchFamily="34" charset="0"/>
              </a:defRPr>
            </a:lvl6pPr>
            <a:lvl7pPr marL="2971800" indent="-228600" eaLnBrk="0" fontAlgn="base" hangingPunct="0">
              <a:spcBef>
                <a:spcPct val="0"/>
              </a:spcBef>
              <a:spcAft>
                <a:spcPct val="0"/>
              </a:spcAft>
              <a:defRPr>
                <a:solidFill>
                  <a:schemeClr val="tx2"/>
                </a:solidFill>
                <a:latin typeface="Arial" pitchFamily="34" charset="0"/>
              </a:defRPr>
            </a:lvl7pPr>
            <a:lvl8pPr marL="3429000" indent="-228600" eaLnBrk="0" fontAlgn="base" hangingPunct="0">
              <a:spcBef>
                <a:spcPct val="0"/>
              </a:spcBef>
              <a:spcAft>
                <a:spcPct val="0"/>
              </a:spcAft>
              <a:defRPr>
                <a:solidFill>
                  <a:schemeClr val="tx2"/>
                </a:solidFill>
                <a:latin typeface="Arial" pitchFamily="34" charset="0"/>
              </a:defRPr>
            </a:lvl8pPr>
            <a:lvl9pPr marL="3886200" indent="-228600" eaLnBrk="0" fontAlgn="base" hangingPunct="0">
              <a:spcBef>
                <a:spcPct val="0"/>
              </a:spcBef>
              <a:spcAft>
                <a:spcPct val="0"/>
              </a:spcAft>
              <a:defRPr>
                <a:solidFill>
                  <a:schemeClr val="tx2"/>
                </a:solidFill>
                <a:latin typeface="Arial" pitchFamily="34" charset="0"/>
              </a:defRPr>
            </a:lvl9pPr>
          </a:lstStyle>
          <a:p>
            <a:pPr algn="ctr" eaLnBrk="1" hangingPunct="1"/>
            <a:r>
              <a:rPr lang="en-US" altLang="en-US" b="1" dirty="0">
                <a:solidFill>
                  <a:schemeClr val="tx1"/>
                </a:solidFill>
                <a:latin typeface="Times New Roman" pitchFamily="18" charset="0"/>
              </a:rPr>
              <a:t>Magic Quadrant for </a:t>
            </a:r>
          </a:p>
          <a:p>
            <a:pPr algn="ctr" eaLnBrk="1" hangingPunct="1"/>
            <a:r>
              <a:rPr lang="en-US" altLang="en-US" b="1" dirty="0">
                <a:solidFill>
                  <a:schemeClr val="tx1"/>
                </a:solidFill>
                <a:latin typeface="Times New Roman" pitchFamily="18" charset="0"/>
              </a:rPr>
              <a:t>Contact Center </a:t>
            </a:r>
            <a:r>
              <a:rPr lang="en-US" altLang="en-US" b="1" dirty="0" smtClean="0">
                <a:solidFill>
                  <a:schemeClr val="tx1"/>
                </a:solidFill>
                <a:latin typeface="Times New Roman" pitchFamily="18" charset="0"/>
              </a:rPr>
              <a:t>Infrastructure Worldwide</a:t>
            </a:r>
            <a:endParaRPr lang="en-US" altLang="en-US" b="1" dirty="0">
              <a:solidFill>
                <a:schemeClr val="tx1"/>
              </a:solidFill>
              <a:latin typeface="Times New Roman" pitchFamily="18" charset="0"/>
            </a:endParaRPr>
          </a:p>
          <a:p>
            <a:pPr algn="ctr" eaLnBrk="1" hangingPunct="1"/>
            <a:r>
              <a:rPr lang="en-US" altLang="en-US" sz="1600" b="1" dirty="0">
                <a:solidFill>
                  <a:schemeClr val="tx1"/>
                </a:solidFill>
                <a:latin typeface="Times New Roman" pitchFamily="18" charset="0"/>
              </a:rPr>
              <a:t>Drew Kraus, </a:t>
            </a:r>
            <a:r>
              <a:rPr lang="en-US" altLang="en-US" sz="1600" b="1" dirty="0" smtClean="0">
                <a:solidFill>
                  <a:schemeClr val="tx1"/>
                </a:solidFill>
                <a:latin typeface="Times New Roman" pitchFamily="18" charset="0"/>
              </a:rPr>
              <a:t>Steve Blood, </a:t>
            </a:r>
            <a:r>
              <a:rPr lang="en-US" altLang="en-US" sz="1600" b="1" dirty="0" err="1" smtClean="0">
                <a:solidFill>
                  <a:schemeClr val="tx1"/>
                </a:solidFill>
                <a:latin typeface="Times New Roman" pitchFamily="18" charset="0"/>
              </a:rPr>
              <a:t>Sorell</a:t>
            </a:r>
            <a:r>
              <a:rPr lang="en-US" altLang="en-US" sz="1600" b="1" dirty="0" smtClean="0">
                <a:solidFill>
                  <a:schemeClr val="tx1"/>
                </a:solidFill>
                <a:latin typeface="Times New Roman" pitchFamily="18" charset="0"/>
              </a:rPr>
              <a:t> </a:t>
            </a:r>
            <a:r>
              <a:rPr lang="en-US" altLang="en-US" sz="1600" b="1" dirty="0" err="1" smtClean="0">
                <a:solidFill>
                  <a:schemeClr val="tx1"/>
                </a:solidFill>
                <a:latin typeface="Times New Roman" pitchFamily="18" charset="0"/>
              </a:rPr>
              <a:t>Slaymaker</a:t>
            </a:r>
            <a:endParaRPr lang="en-US" altLang="en-US" sz="1600" b="1" dirty="0">
              <a:solidFill>
                <a:schemeClr val="tx1"/>
              </a:solidFill>
              <a:latin typeface="Times New Roman" pitchFamily="18" charset="0"/>
            </a:endParaRPr>
          </a:p>
          <a:p>
            <a:pPr algn="ctr" eaLnBrk="1" hangingPunct="1"/>
            <a:r>
              <a:rPr lang="en-US" altLang="en-US" b="1" dirty="0" smtClean="0">
                <a:solidFill>
                  <a:schemeClr val="tx1"/>
                </a:solidFill>
                <a:latin typeface="Times New Roman" pitchFamily="18" charset="0"/>
              </a:rPr>
              <a:t>May 18, 2015</a:t>
            </a:r>
            <a:endParaRPr lang="en-US" altLang="en-US" b="1" dirty="0">
              <a:solidFill>
                <a:schemeClr val="tx1"/>
              </a:solidFill>
              <a:latin typeface="Times New Roman" pitchFamily="18" charset="0"/>
            </a:endParaRPr>
          </a:p>
        </p:txBody>
      </p:sp>
      <p:sp>
        <p:nvSpPr>
          <p:cNvPr id="3078" name="Rectangle 7"/>
          <p:cNvSpPr>
            <a:spLocks noChangeArrowheads="1"/>
          </p:cNvSpPr>
          <p:nvPr/>
        </p:nvSpPr>
        <p:spPr bwMode="auto">
          <a:xfrm>
            <a:off x="5149850" y="3900488"/>
            <a:ext cx="39941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spcBef>
                <a:spcPct val="0"/>
              </a:spcBef>
              <a:spcAft>
                <a:spcPct val="0"/>
              </a:spcAft>
              <a:defRPr>
                <a:solidFill>
                  <a:schemeClr val="tx2"/>
                </a:solidFill>
                <a:latin typeface="Arial" pitchFamily="34" charset="0"/>
              </a:defRPr>
            </a:lvl6pPr>
            <a:lvl7pPr marL="2971800" indent="-228600" eaLnBrk="0" fontAlgn="base" hangingPunct="0">
              <a:spcBef>
                <a:spcPct val="0"/>
              </a:spcBef>
              <a:spcAft>
                <a:spcPct val="0"/>
              </a:spcAft>
              <a:defRPr>
                <a:solidFill>
                  <a:schemeClr val="tx2"/>
                </a:solidFill>
                <a:latin typeface="Arial" pitchFamily="34" charset="0"/>
              </a:defRPr>
            </a:lvl7pPr>
            <a:lvl8pPr marL="3429000" indent="-228600" eaLnBrk="0" fontAlgn="base" hangingPunct="0">
              <a:spcBef>
                <a:spcPct val="0"/>
              </a:spcBef>
              <a:spcAft>
                <a:spcPct val="0"/>
              </a:spcAft>
              <a:defRPr>
                <a:solidFill>
                  <a:schemeClr val="tx2"/>
                </a:solidFill>
                <a:latin typeface="Arial" pitchFamily="34" charset="0"/>
              </a:defRPr>
            </a:lvl8pPr>
            <a:lvl9pPr marL="3886200" indent="-228600" eaLnBrk="0" fontAlgn="base" hangingPunct="0">
              <a:spcBef>
                <a:spcPct val="0"/>
              </a:spcBef>
              <a:spcAft>
                <a:spcPct val="0"/>
              </a:spcAft>
              <a:defRPr>
                <a:solidFill>
                  <a:schemeClr val="tx2"/>
                </a:solidFill>
                <a:latin typeface="Arial" pitchFamily="34" charset="0"/>
              </a:defRPr>
            </a:lvl9pPr>
          </a:lstStyle>
          <a:p>
            <a:r>
              <a:rPr lang="en-US" altLang="en-US" sz="1000" dirty="0">
                <a:solidFill>
                  <a:schemeClr val="tx1"/>
                </a:solidFill>
                <a:latin typeface="Times New Roman" pitchFamily="18" charset="0"/>
              </a:rPr>
              <a:t>This graphic was published by Gartner, Inc. as part of a larger research document and should be evaluated in the context of the entire document. The Gartner document is available upon request from Avaya.</a:t>
            </a:r>
          </a:p>
          <a:p>
            <a:endParaRPr lang="en-US" altLang="en-US" sz="1000" dirty="0">
              <a:solidFill>
                <a:schemeClr val="tx1"/>
              </a:solidFill>
              <a:latin typeface="Times New Roman" pitchFamily="18" charset="0"/>
            </a:endParaRPr>
          </a:p>
          <a:p>
            <a:r>
              <a:rPr lang="en-US" altLang="en-US" sz="1000" dirty="0">
                <a:solidFill>
                  <a:schemeClr val="tx1"/>
                </a:solidFill>
                <a:latin typeface="Times New Roman" pitchFamily="18" charset="0"/>
              </a:rPr>
              <a:t>Gartner does not endorse any vendor, product or service depicted in its research publications, and does not advise technology users to select only those vendors with the highest </a:t>
            </a:r>
            <a:r>
              <a:rPr lang="en-US" altLang="en-US" sz="1000" dirty="0" smtClean="0">
                <a:solidFill>
                  <a:schemeClr val="tx1"/>
                </a:solidFill>
                <a:latin typeface="Times New Roman" pitchFamily="18" charset="0"/>
              </a:rPr>
              <a:t>ratings or other designation. </a:t>
            </a:r>
            <a:r>
              <a:rPr lang="en-US" altLang="en-US" sz="1000" dirty="0">
                <a:solidFill>
                  <a:schemeClr val="tx1"/>
                </a:solidFill>
                <a:latin typeface="Times New Roman" pitchFamily="18" charset="0"/>
              </a:rPr>
              <a:t>Gartner research publications consist of the opinions of Gartner's research organization and should not be construed as statements of fact. Gartner disclaims all warranties, expressed or implied, with respect to this research, including any warranties of merchantability or fitness for a particular purpose.</a:t>
            </a:r>
          </a:p>
        </p:txBody>
      </p:sp>
      <p:sp>
        <p:nvSpPr>
          <p:cNvPr id="3079" name="Rectangle 6"/>
          <p:cNvSpPr>
            <a:spLocks noChangeArrowheads="1"/>
          </p:cNvSpPr>
          <p:nvPr/>
        </p:nvSpPr>
        <p:spPr bwMode="auto">
          <a:xfrm>
            <a:off x="4794250" y="3141663"/>
            <a:ext cx="43497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spcBef>
                <a:spcPct val="0"/>
              </a:spcBef>
              <a:spcAft>
                <a:spcPct val="0"/>
              </a:spcAft>
              <a:defRPr>
                <a:solidFill>
                  <a:schemeClr val="tx2"/>
                </a:solidFill>
                <a:latin typeface="Arial" pitchFamily="34" charset="0"/>
              </a:defRPr>
            </a:lvl6pPr>
            <a:lvl7pPr marL="2971800" indent="-228600" eaLnBrk="0" fontAlgn="base" hangingPunct="0">
              <a:spcBef>
                <a:spcPct val="0"/>
              </a:spcBef>
              <a:spcAft>
                <a:spcPct val="0"/>
              </a:spcAft>
              <a:defRPr>
                <a:solidFill>
                  <a:schemeClr val="tx2"/>
                </a:solidFill>
                <a:latin typeface="Arial" pitchFamily="34" charset="0"/>
              </a:defRPr>
            </a:lvl7pPr>
            <a:lvl8pPr marL="3429000" indent="-228600" eaLnBrk="0" fontAlgn="base" hangingPunct="0">
              <a:spcBef>
                <a:spcPct val="0"/>
              </a:spcBef>
              <a:spcAft>
                <a:spcPct val="0"/>
              </a:spcAft>
              <a:defRPr>
                <a:solidFill>
                  <a:schemeClr val="tx2"/>
                </a:solidFill>
                <a:latin typeface="Arial" pitchFamily="34" charset="0"/>
              </a:defRPr>
            </a:lvl8pPr>
            <a:lvl9pPr marL="3886200" indent="-228600" eaLnBrk="0" fontAlgn="base" hangingPunct="0">
              <a:spcBef>
                <a:spcPct val="0"/>
              </a:spcBef>
              <a:spcAft>
                <a:spcPct val="0"/>
              </a:spcAft>
              <a:defRPr>
                <a:solidFill>
                  <a:schemeClr val="tx2"/>
                </a:solidFill>
                <a:latin typeface="Arial" pitchFamily="34" charset="0"/>
              </a:defRPr>
            </a:lvl9pPr>
          </a:lstStyle>
          <a:p>
            <a:pPr algn="ctr" eaLnBrk="1" hangingPunct="1"/>
            <a:r>
              <a:rPr lang="en-US" altLang="en-US" sz="1600" b="1" dirty="0">
                <a:solidFill>
                  <a:schemeClr val="tx1"/>
                </a:solidFill>
                <a:latin typeface="Times New Roman" pitchFamily="18" charset="0"/>
              </a:rPr>
              <a:t>Full report is available at</a:t>
            </a:r>
          </a:p>
          <a:p>
            <a:pPr algn="ctr"/>
            <a:r>
              <a:rPr lang="en-US" sz="1200" u="sng" dirty="0">
                <a:hlinkClick r:id="rId3"/>
              </a:rPr>
              <a:t>http://www.gartner.com/reprints/avaya-v11?id=1-2GHA3WB&amp;ct=150527&amp;st=sb</a:t>
            </a:r>
            <a:endParaRPr lang="en-US" sz="1200" dirty="0"/>
          </a:p>
          <a:p>
            <a:pPr algn="ctr"/>
            <a:endParaRPr lang="en-US" sz="1200" b="1" dirty="0">
              <a:solidFill>
                <a:srgbClr val="0070C0"/>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1" y="1119554"/>
            <a:ext cx="4973338" cy="537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94555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swirl.png"/>
          <p:cNvPicPr>
            <a:picLocks noChangeAspect="1"/>
          </p:cNvPicPr>
          <p:nvPr/>
        </p:nvPicPr>
        <p:blipFill>
          <a:blip r:embed="rId7" cstate="print">
            <a:duotone>
              <a:schemeClr val="accent3">
                <a:shade val="45000"/>
                <a:satMod val="135000"/>
              </a:schemeClr>
              <a:prstClr val="white"/>
            </a:duotone>
          </a:blip>
          <a:stretch>
            <a:fillRect/>
          </a:stretch>
        </p:blipFill>
        <p:spPr>
          <a:xfrm>
            <a:off x="0" y="0"/>
            <a:ext cx="9144000" cy="6858000"/>
          </a:xfrm>
          <a:prstGeom prst="rect">
            <a:avLst/>
          </a:prstGeom>
        </p:spPr>
      </p:pic>
      <p:grpSp>
        <p:nvGrpSpPr>
          <p:cNvPr id="7" name="Group 6"/>
          <p:cNvGrpSpPr/>
          <p:nvPr/>
        </p:nvGrpSpPr>
        <p:grpSpPr>
          <a:xfrm>
            <a:off x="201061" y="2873848"/>
            <a:ext cx="8754111" cy="2087895"/>
            <a:chOff x="201061" y="2873848"/>
            <a:chExt cx="8754111" cy="2087895"/>
          </a:xfrm>
        </p:grpSpPr>
        <p:grpSp>
          <p:nvGrpSpPr>
            <p:cNvPr id="39" name="Group 38"/>
            <p:cNvGrpSpPr/>
            <p:nvPr/>
          </p:nvGrpSpPr>
          <p:grpSpPr>
            <a:xfrm>
              <a:off x="5594752" y="2910058"/>
              <a:ext cx="3360420" cy="2051685"/>
              <a:chOff x="3091815" y="2264435"/>
              <a:chExt cx="3600450" cy="2051685"/>
            </a:xfrm>
          </p:grpSpPr>
          <p:sp>
            <p:nvSpPr>
              <p:cNvPr id="40" name="Rectangle 39"/>
              <p:cNvSpPr/>
              <p:nvPr/>
            </p:nvSpPr>
            <p:spPr>
              <a:xfrm>
                <a:off x="3091815" y="2264435"/>
                <a:ext cx="3600450" cy="205168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indent="-230188">
                  <a:lnSpc>
                    <a:spcPct val="90000"/>
                  </a:lnSpc>
                  <a:spcBef>
                    <a:spcPts val="2400"/>
                  </a:spcBef>
                  <a:buClr>
                    <a:srgbClr val="98050E"/>
                  </a:buClr>
                  <a:buFont typeface="Webdings" pitchFamily="18" charset="2"/>
                  <a:buChar char="4"/>
                </a:pPr>
                <a:endParaRPr lang="en-US" dirty="0" smtClean="0"/>
              </a:p>
              <a:p>
                <a:pPr indent="-230188">
                  <a:lnSpc>
                    <a:spcPct val="90000"/>
                  </a:lnSpc>
                  <a:spcBef>
                    <a:spcPts val="1800"/>
                  </a:spcBef>
                  <a:buClr>
                    <a:srgbClr val="98050E"/>
                  </a:buClr>
                  <a:buFont typeface="Webdings" pitchFamily="18" charset="2"/>
                  <a:buChar char="4"/>
                </a:pPr>
                <a:r>
                  <a:rPr lang="en-US" dirty="0" smtClean="0">
                    <a:solidFill>
                      <a:schemeClr val="tx1"/>
                    </a:solidFill>
                  </a:rPr>
                  <a:t>Conference control</a:t>
                </a:r>
                <a:endParaRPr lang="en-US" dirty="0">
                  <a:solidFill>
                    <a:schemeClr val="tx1"/>
                  </a:solidFill>
                </a:endParaRPr>
              </a:p>
              <a:p>
                <a:pPr indent="-230188">
                  <a:lnSpc>
                    <a:spcPct val="90000"/>
                  </a:lnSpc>
                  <a:spcBef>
                    <a:spcPts val="1800"/>
                  </a:spcBef>
                  <a:buClr>
                    <a:srgbClr val="98050E"/>
                  </a:buClr>
                  <a:buFont typeface="Webdings" pitchFamily="18" charset="2"/>
                  <a:buChar char="4"/>
                </a:pPr>
                <a:r>
                  <a:rPr lang="en-US" dirty="0" smtClean="0">
                    <a:solidFill>
                      <a:schemeClr val="tx1"/>
                    </a:solidFill>
                  </a:rPr>
                  <a:t>User presence</a:t>
                </a:r>
              </a:p>
              <a:p>
                <a:pPr indent="-230188">
                  <a:lnSpc>
                    <a:spcPct val="90000"/>
                  </a:lnSpc>
                  <a:spcBef>
                    <a:spcPts val="1800"/>
                  </a:spcBef>
                  <a:buClr>
                    <a:srgbClr val="98050E"/>
                  </a:buClr>
                  <a:buFont typeface="Webdings" pitchFamily="18" charset="2"/>
                  <a:buChar char="4"/>
                </a:pPr>
                <a:r>
                  <a:rPr lang="en-US" dirty="0" err="1" smtClean="0">
                    <a:solidFill>
                      <a:schemeClr val="tx1"/>
                    </a:solidFill>
                  </a:rPr>
                  <a:t>WiFi</a:t>
                </a:r>
                <a:r>
                  <a:rPr lang="en-US" dirty="0" smtClean="0">
                    <a:solidFill>
                      <a:schemeClr val="tx1"/>
                    </a:solidFill>
                  </a:rPr>
                  <a:t>/3G/4G connectivity</a:t>
                </a:r>
                <a:endParaRPr lang="en-US" dirty="0">
                  <a:solidFill>
                    <a:schemeClr val="tx1"/>
                  </a:solidFill>
                </a:endParaRPr>
              </a:p>
            </p:txBody>
          </p:sp>
          <p:sp>
            <p:nvSpPr>
              <p:cNvPr id="41" name="Rectangle 40"/>
              <p:cNvSpPr/>
              <p:nvPr/>
            </p:nvSpPr>
            <p:spPr>
              <a:xfrm>
                <a:off x="3091815" y="2264435"/>
                <a:ext cx="3600450" cy="40221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Bef>
                    <a:spcPts val="2400"/>
                  </a:spcBef>
                  <a:buClr>
                    <a:schemeClr val="accent1"/>
                  </a:buClr>
                </a:pPr>
                <a:r>
                  <a:rPr lang="en-US" b="1" dirty="0" smtClean="0"/>
                  <a:t>Mobility</a:t>
                </a:r>
                <a:endParaRPr lang="en-US" b="1" dirty="0"/>
              </a:p>
            </p:txBody>
          </p:sp>
        </p:grpSp>
        <p:grpSp>
          <p:nvGrpSpPr>
            <p:cNvPr id="42" name="Group 41"/>
            <p:cNvGrpSpPr/>
            <p:nvPr/>
          </p:nvGrpSpPr>
          <p:grpSpPr>
            <a:xfrm>
              <a:off x="201061" y="2873848"/>
              <a:ext cx="3350895" cy="2051685"/>
              <a:chOff x="-194106" y="2484810"/>
              <a:chExt cx="3600450" cy="2051685"/>
            </a:xfrm>
          </p:grpSpPr>
          <p:sp>
            <p:nvSpPr>
              <p:cNvPr id="43" name="Rectangle 42"/>
              <p:cNvSpPr/>
              <p:nvPr/>
            </p:nvSpPr>
            <p:spPr>
              <a:xfrm>
                <a:off x="-194106" y="2484810"/>
                <a:ext cx="3600450" cy="205168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indent="-230188">
                  <a:lnSpc>
                    <a:spcPct val="90000"/>
                  </a:lnSpc>
                  <a:spcBef>
                    <a:spcPts val="2400"/>
                  </a:spcBef>
                  <a:buClr>
                    <a:srgbClr val="98050E"/>
                  </a:buClr>
                  <a:buFont typeface="Webdings" pitchFamily="18" charset="2"/>
                  <a:buChar char="4"/>
                </a:pPr>
                <a:endParaRPr lang="en-US" dirty="0" smtClean="0"/>
              </a:p>
              <a:p>
                <a:pPr indent="-230188">
                  <a:lnSpc>
                    <a:spcPct val="90000"/>
                  </a:lnSpc>
                  <a:spcBef>
                    <a:spcPts val="1800"/>
                  </a:spcBef>
                  <a:buClr>
                    <a:srgbClr val="98050E"/>
                  </a:buClr>
                  <a:buFont typeface="Webdings" pitchFamily="18" charset="2"/>
                  <a:buChar char="4"/>
                </a:pPr>
                <a:r>
                  <a:rPr lang="en-US" dirty="0" smtClean="0">
                    <a:solidFill>
                      <a:schemeClr val="tx1"/>
                    </a:solidFill>
                  </a:rPr>
                  <a:t>Broadest </a:t>
                </a:r>
                <a:r>
                  <a:rPr lang="en-US" dirty="0">
                    <a:solidFill>
                      <a:schemeClr val="tx1"/>
                    </a:solidFill>
                  </a:rPr>
                  <a:t>endpoint support</a:t>
                </a:r>
              </a:p>
              <a:p>
                <a:pPr indent="-230188">
                  <a:lnSpc>
                    <a:spcPct val="90000"/>
                  </a:lnSpc>
                  <a:spcBef>
                    <a:spcPts val="1800"/>
                  </a:spcBef>
                  <a:buClr>
                    <a:srgbClr val="98050E"/>
                  </a:buClr>
                  <a:buFont typeface="Webdings" pitchFamily="18" charset="2"/>
                  <a:buChar char="4"/>
                </a:pPr>
                <a:r>
                  <a:rPr lang="en-US" dirty="0">
                    <a:solidFill>
                      <a:schemeClr val="tx1"/>
                    </a:solidFill>
                  </a:rPr>
                  <a:t>Most flexible deployments</a:t>
                </a:r>
              </a:p>
              <a:p>
                <a:pPr indent="-230188">
                  <a:lnSpc>
                    <a:spcPct val="90000"/>
                  </a:lnSpc>
                  <a:spcBef>
                    <a:spcPts val="1800"/>
                  </a:spcBef>
                  <a:buClr>
                    <a:srgbClr val="98050E"/>
                  </a:buClr>
                  <a:buFont typeface="Webdings" pitchFamily="18" charset="2"/>
                  <a:buChar char="4"/>
                </a:pPr>
                <a:r>
                  <a:rPr lang="en-US" dirty="0">
                    <a:solidFill>
                      <a:schemeClr val="tx1"/>
                    </a:solidFill>
                  </a:rPr>
                  <a:t>Rich UC feature set</a:t>
                </a:r>
              </a:p>
            </p:txBody>
          </p:sp>
          <p:sp>
            <p:nvSpPr>
              <p:cNvPr id="44" name="Rectangle 43"/>
              <p:cNvSpPr/>
              <p:nvPr/>
            </p:nvSpPr>
            <p:spPr>
              <a:xfrm>
                <a:off x="-194106" y="2484810"/>
                <a:ext cx="3600450" cy="40221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Bef>
                    <a:spcPts val="2400"/>
                  </a:spcBef>
                  <a:buClr>
                    <a:schemeClr val="accent1"/>
                  </a:buClr>
                </a:pPr>
                <a:r>
                  <a:rPr lang="en-US" b="1" dirty="0"/>
                  <a:t>Unified </a:t>
                </a:r>
                <a:r>
                  <a:rPr lang="en-US" b="1" dirty="0" smtClean="0"/>
                  <a:t>Communications</a:t>
                </a:r>
                <a:endParaRPr lang="en-US" b="1" dirty="0"/>
              </a:p>
            </p:txBody>
          </p:sp>
        </p:grpSp>
      </p:grpSp>
      <p:sp>
        <p:nvSpPr>
          <p:cNvPr id="9" name="Title 8"/>
          <p:cNvSpPr>
            <a:spLocks noGrp="1"/>
          </p:cNvSpPr>
          <p:nvPr>
            <p:ph type="title"/>
          </p:nvPr>
        </p:nvSpPr>
        <p:spPr/>
        <p:txBody>
          <a:bodyPr/>
          <a:lstStyle/>
          <a:p>
            <a:r>
              <a:rPr lang="en-US" dirty="0"/>
              <a:t>Avaya Midmarket Collaboration Solution</a:t>
            </a:r>
            <a:br>
              <a:rPr lang="en-US" dirty="0"/>
            </a:br>
            <a:r>
              <a:rPr lang="en-US" sz="2400" i="1" dirty="0" smtClean="0">
                <a:solidFill>
                  <a:schemeClr val="accent1">
                    <a:lumMod val="75000"/>
                  </a:schemeClr>
                </a:solidFill>
              </a:rPr>
              <a:t>Simple</a:t>
            </a:r>
            <a:r>
              <a:rPr lang="en-US" sz="2400" i="1" dirty="0">
                <a:solidFill>
                  <a:schemeClr val="accent1">
                    <a:lumMod val="75000"/>
                  </a:schemeClr>
                </a:solidFill>
              </a:rPr>
              <a:t>, Powerful &amp; </a:t>
            </a:r>
            <a:r>
              <a:rPr lang="en-US" sz="2400" i="1" dirty="0" smtClean="0">
                <a:solidFill>
                  <a:schemeClr val="accent1">
                    <a:lumMod val="75000"/>
                  </a:schemeClr>
                </a:solidFill>
              </a:rPr>
              <a:t>Affordable</a:t>
            </a:r>
            <a:endParaRPr lang="en-US" sz="2400" i="1" dirty="0">
              <a:solidFill>
                <a:schemeClr val="accent1">
                  <a:lumMod val="75000"/>
                </a:schemeClr>
              </a:solidFill>
            </a:endParaRPr>
          </a:p>
        </p:txBody>
      </p:sp>
      <p:grpSp>
        <p:nvGrpSpPr>
          <p:cNvPr id="3" name="Group 2"/>
          <p:cNvGrpSpPr/>
          <p:nvPr/>
        </p:nvGrpSpPr>
        <p:grpSpPr>
          <a:xfrm>
            <a:off x="1" y="1820174"/>
            <a:ext cx="4572086" cy="2079517"/>
            <a:chOff x="1" y="1820174"/>
            <a:chExt cx="4572086" cy="2079517"/>
          </a:xfrm>
        </p:grpSpPr>
        <p:sp>
          <p:nvSpPr>
            <p:cNvPr id="17" name="Round Same Side Corner Rectangle 16"/>
            <p:cNvSpPr/>
            <p:nvPr>
              <p:custDataLst>
                <p:tags r:id="rId4"/>
              </p:custDataLst>
            </p:nvPr>
          </p:nvSpPr>
          <p:spPr>
            <a:xfrm>
              <a:off x="1" y="1821254"/>
              <a:ext cx="4476584" cy="2053532"/>
            </a:xfrm>
            <a:prstGeom prst="round2SameRect">
              <a:avLst>
                <a:gd name="adj1" fmla="val 0"/>
                <a:gd name="adj2" fmla="val 0"/>
              </a:avLst>
            </a:prstGeom>
            <a:gradFill flip="none" rotWithShape="1">
              <a:gsLst>
                <a:gs pos="0">
                  <a:schemeClr val="accent1">
                    <a:shade val="51000"/>
                    <a:satMod val="130000"/>
                    <a:alpha val="0"/>
                  </a:schemeClr>
                </a:gs>
                <a:gs pos="48000">
                  <a:schemeClr val="accent1">
                    <a:shade val="93000"/>
                    <a:satMod val="130000"/>
                  </a:schemeClr>
                </a:gs>
                <a:gs pos="100000">
                  <a:schemeClr val="accent1">
                    <a:shade val="94000"/>
                    <a:satMod val="135000"/>
                    <a:alpha val="0"/>
                  </a:schemeClr>
                </a:gs>
              </a:gsLst>
              <a:lin ang="0" scaled="1"/>
              <a:tileRect/>
            </a:gradFill>
            <a:ln>
              <a:gradFill flip="none" rotWithShape="1">
                <a:gsLst>
                  <a:gs pos="0">
                    <a:schemeClr val="accent1">
                      <a:alpha val="0"/>
                    </a:schemeClr>
                  </a:gs>
                  <a:gs pos="50000">
                    <a:schemeClr val="accent1"/>
                  </a:gs>
                  <a:gs pos="100000">
                    <a:schemeClr val="accent1">
                      <a:tint val="23500"/>
                      <a:satMod val="160000"/>
                      <a:alpha val="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lIns="91440" tIns="0" rIns="0" bIns="0" anchor="ctr"/>
            <a:lstStyle/>
            <a:p>
              <a:pPr marL="231775" lvl="8" indent="-231775">
                <a:spcBef>
                  <a:spcPts val="1200"/>
                </a:spcBef>
                <a:buClr>
                  <a:schemeClr val="accent1"/>
                </a:buClr>
                <a:defRPr/>
              </a:pPr>
              <a:endParaRPr lang="en-US" sz="1400" dirty="0">
                <a:solidFill>
                  <a:schemeClr val="bg1"/>
                </a:solidFill>
              </a:endParaRPr>
            </a:p>
          </p:txBody>
        </p:sp>
        <p:grpSp>
          <p:nvGrpSpPr>
            <p:cNvPr id="2" name="Group 1"/>
            <p:cNvGrpSpPr/>
            <p:nvPr/>
          </p:nvGrpSpPr>
          <p:grpSpPr>
            <a:xfrm>
              <a:off x="201876" y="1820174"/>
              <a:ext cx="4370211" cy="2079517"/>
              <a:chOff x="201876" y="1820174"/>
              <a:chExt cx="4370211" cy="2079517"/>
            </a:xfrm>
          </p:grpSpPr>
          <p:pic>
            <p:nvPicPr>
              <p:cNvPr id="26" name="Picture 25" descr="cust_exp01.png"/>
              <p:cNvPicPr>
                <a:picLocks noChangeAspect="1"/>
              </p:cNvPicPr>
              <p:nvPr/>
            </p:nvPicPr>
            <p:blipFill>
              <a:blip r:embed="rId8" cstate="print"/>
              <a:stretch>
                <a:fillRect/>
              </a:stretch>
            </p:blipFill>
            <p:spPr>
              <a:xfrm>
                <a:off x="2788906" y="1820174"/>
                <a:ext cx="1783181" cy="2061292"/>
              </a:xfrm>
              <a:prstGeom prst="rect">
                <a:avLst/>
              </a:prstGeom>
            </p:spPr>
          </p:pic>
          <p:sp>
            <p:nvSpPr>
              <p:cNvPr id="35" name="TextBox 34"/>
              <p:cNvSpPr txBox="1"/>
              <p:nvPr/>
            </p:nvSpPr>
            <p:spPr>
              <a:xfrm>
                <a:off x="306742" y="1832375"/>
                <a:ext cx="2415308" cy="579863"/>
              </a:xfrm>
              <a:prstGeom prst="rect">
                <a:avLst/>
              </a:prstGeom>
              <a:noFill/>
              <a:effectLst/>
            </p:spPr>
            <p:txBody>
              <a:bodyPr wrap="square" rtlCol="0" anchor="ctr">
                <a:noAutofit/>
              </a:bodyPr>
              <a:lstStyle/>
              <a:p>
                <a:pPr algn="ctr">
                  <a:lnSpc>
                    <a:spcPct val="90000"/>
                  </a:lnSpc>
                </a:pPr>
                <a:r>
                  <a:rPr lang="en-US" sz="2400" b="1" dirty="0" smtClean="0">
                    <a:solidFill>
                      <a:schemeClr val="bg1"/>
                    </a:solidFill>
                  </a:rPr>
                  <a:t>Contact Center</a:t>
                </a:r>
              </a:p>
            </p:txBody>
          </p:sp>
          <p:sp>
            <p:nvSpPr>
              <p:cNvPr id="36" name="AutoShape 4"/>
              <p:cNvSpPr>
                <a:spLocks noChangeArrowheads="1"/>
              </p:cNvSpPr>
              <p:nvPr/>
            </p:nvSpPr>
            <p:spPr bwMode="auto">
              <a:xfrm>
                <a:off x="201876" y="2219481"/>
                <a:ext cx="2625039" cy="16802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lIns="91440" tIns="91440" rtlCol="0" anchor="t"/>
              <a:lstStyle/>
              <a:p>
                <a:pPr marL="231775" indent="-231775">
                  <a:lnSpc>
                    <a:spcPct val="90000"/>
                  </a:lnSpc>
                  <a:spcBef>
                    <a:spcPts val="1200"/>
                  </a:spcBef>
                  <a:buClr>
                    <a:schemeClr val="accent1"/>
                  </a:buClr>
                  <a:buFont typeface="Webdings" pitchFamily="18" charset="2"/>
                  <a:buChar char="4"/>
                </a:pPr>
                <a:r>
                  <a:rPr lang="en-US" dirty="0" smtClean="0">
                    <a:solidFill>
                      <a:schemeClr val="bg1"/>
                    </a:solidFill>
                  </a:rPr>
                  <a:t>Multichannel</a:t>
                </a:r>
              </a:p>
              <a:p>
                <a:pPr marL="231775" indent="-231775">
                  <a:lnSpc>
                    <a:spcPct val="90000"/>
                  </a:lnSpc>
                  <a:spcBef>
                    <a:spcPts val="1200"/>
                  </a:spcBef>
                  <a:buClr>
                    <a:schemeClr val="accent1"/>
                  </a:buClr>
                  <a:buFont typeface="Webdings" pitchFamily="18" charset="2"/>
                  <a:buChar char="4"/>
                </a:pPr>
                <a:r>
                  <a:rPr lang="en-US" dirty="0" smtClean="0">
                    <a:solidFill>
                      <a:schemeClr val="bg1"/>
                    </a:solidFill>
                  </a:rPr>
                  <a:t>Skills based routing</a:t>
                </a:r>
              </a:p>
              <a:p>
                <a:pPr marL="231775" indent="-231775">
                  <a:lnSpc>
                    <a:spcPct val="90000"/>
                  </a:lnSpc>
                  <a:spcBef>
                    <a:spcPts val="1200"/>
                  </a:spcBef>
                  <a:buClr>
                    <a:schemeClr val="accent1"/>
                  </a:buClr>
                  <a:buFont typeface="Webdings" pitchFamily="18" charset="2"/>
                  <a:buChar char="4"/>
                </a:pPr>
                <a:r>
                  <a:rPr lang="en-US" dirty="0" smtClean="0">
                    <a:solidFill>
                      <a:schemeClr val="bg1"/>
                    </a:solidFill>
                  </a:rPr>
                  <a:t>Call recording and reporting</a:t>
                </a:r>
              </a:p>
            </p:txBody>
          </p:sp>
        </p:grpSp>
      </p:grpSp>
      <p:grpSp>
        <p:nvGrpSpPr>
          <p:cNvPr id="4" name="Group 3"/>
          <p:cNvGrpSpPr/>
          <p:nvPr/>
        </p:nvGrpSpPr>
        <p:grpSpPr>
          <a:xfrm>
            <a:off x="4568303" y="1813493"/>
            <a:ext cx="4572087" cy="2061293"/>
            <a:chOff x="4571911" y="1821254"/>
            <a:chExt cx="4572087" cy="2061293"/>
          </a:xfrm>
        </p:grpSpPr>
        <p:sp>
          <p:nvSpPr>
            <p:cNvPr id="23" name="Round Same Side Corner Rectangle 22"/>
            <p:cNvSpPr/>
            <p:nvPr>
              <p:custDataLst>
                <p:tags r:id="rId3"/>
              </p:custDataLst>
            </p:nvPr>
          </p:nvSpPr>
          <p:spPr>
            <a:xfrm flipH="1">
              <a:off x="4603803" y="1821254"/>
              <a:ext cx="4540195" cy="2053532"/>
            </a:xfrm>
            <a:prstGeom prst="round2SameRect">
              <a:avLst>
                <a:gd name="adj1" fmla="val 0"/>
                <a:gd name="adj2" fmla="val 0"/>
              </a:avLst>
            </a:prstGeom>
            <a:gradFill flip="none" rotWithShape="1">
              <a:gsLst>
                <a:gs pos="0">
                  <a:schemeClr val="dk1">
                    <a:shade val="51000"/>
                    <a:satMod val="130000"/>
                    <a:alpha val="3000"/>
                  </a:schemeClr>
                </a:gs>
                <a:gs pos="41000">
                  <a:schemeClr val="dk1">
                    <a:shade val="93000"/>
                    <a:satMod val="130000"/>
                  </a:schemeClr>
                </a:gs>
                <a:gs pos="100000">
                  <a:schemeClr val="dk1">
                    <a:shade val="94000"/>
                    <a:satMod val="135000"/>
                    <a:alpha val="0"/>
                  </a:schemeClr>
                </a:gs>
              </a:gsLst>
              <a:lin ang="0" scaled="1"/>
              <a:tileRect/>
            </a:gradFill>
            <a:ln>
              <a:gradFill flip="none" rotWithShape="1">
                <a:gsLst>
                  <a:gs pos="0">
                    <a:schemeClr val="tx2">
                      <a:alpha val="0"/>
                    </a:schemeClr>
                  </a:gs>
                  <a:gs pos="50000">
                    <a:schemeClr val="tx2"/>
                  </a:gs>
                  <a:gs pos="100000">
                    <a:schemeClr val="tx1">
                      <a:alpha val="0"/>
                    </a:schemeClr>
                  </a:gs>
                </a:gsLst>
                <a:lin ang="0" scaled="1"/>
                <a:tileRect/>
              </a:gradFill>
            </a:ln>
          </p:spPr>
          <p:style>
            <a:lnRef idx="1">
              <a:schemeClr val="dk1"/>
            </a:lnRef>
            <a:fillRef idx="3">
              <a:schemeClr val="dk1"/>
            </a:fillRef>
            <a:effectRef idx="2">
              <a:schemeClr val="dk1"/>
            </a:effectRef>
            <a:fontRef idx="minor">
              <a:schemeClr val="lt1"/>
            </a:fontRef>
          </p:style>
          <p:txBody>
            <a:bodyPr lIns="91440" tIns="0" rIns="0" bIns="0" anchor="ctr"/>
            <a:lstStyle/>
            <a:p>
              <a:pPr marL="231775" lvl="8" indent="-231775">
                <a:spcBef>
                  <a:spcPts val="1200"/>
                </a:spcBef>
                <a:buClr>
                  <a:schemeClr val="accent1"/>
                </a:buClr>
                <a:defRPr/>
              </a:pPr>
              <a:endParaRPr lang="en-US" sz="1400" dirty="0">
                <a:solidFill>
                  <a:schemeClr val="bg1"/>
                </a:solidFill>
              </a:endParaRPr>
            </a:p>
          </p:txBody>
        </p:sp>
        <p:pic>
          <p:nvPicPr>
            <p:cNvPr id="29" name="Picture 28" descr="video.png"/>
            <p:cNvPicPr>
              <a:picLocks noChangeAspect="1"/>
            </p:cNvPicPr>
            <p:nvPr/>
          </p:nvPicPr>
          <p:blipFill>
            <a:blip r:embed="rId9" cstate="print"/>
            <a:stretch>
              <a:fillRect/>
            </a:stretch>
          </p:blipFill>
          <p:spPr>
            <a:xfrm>
              <a:off x="4571911" y="1821254"/>
              <a:ext cx="1783182" cy="2061293"/>
            </a:xfrm>
            <a:prstGeom prst="rect">
              <a:avLst/>
            </a:prstGeom>
          </p:spPr>
        </p:pic>
        <p:sp>
          <p:nvSpPr>
            <p:cNvPr id="37" name="AutoShape 4"/>
            <p:cNvSpPr>
              <a:spLocks noChangeArrowheads="1"/>
            </p:cNvSpPr>
            <p:nvPr/>
          </p:nvSpPr>
          <p:spPr bwMode="auto">
            <a:xfrm>
              <a:off x="5706736" y="2122306"/>
              <a:ext cx="3267813" cy="16802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lIns="731520" tIns="91440" rtlCol="0" anchor="t"/>
            <a:lstStyle/>
            <a:p>
              <a:pPr marL="231775" indent="-231775">
                <a:lnSpc>
                  <a:spcPct val="90000"/>
                </a:lnSpc>
                <a:spcBef>
                  <a:spcPts val="1200"/>
                </a:spcBef>
                <a:buClr>
                  <a:schemeClr val="accent1"/>
                </a:buClr>
                <a:buFont typeface="Webdings" pitchFamily="18" charset="2"/>
                <a:buChar char="4"/>
              </a:pPr>
              <a:r>
                <a:rPr lang="en-US" dirty="0" smtClean="0">
                  <a:solidFill>
                    <a:schemeClr val="bg1"/>
                  </a:solidFill>
                </a:rPr>
                <a:t>Room, desktop, mobile</a:t>
              </a:r>
            </a:p>
            <a:p>
              <a:pPr marL="231775" indent="-231775">
                <a:lnSpc>
                  <a:spcPct val="90000"/>
                </a:lnSpc>
                <a:spcBef>
                  <a:spcPts val="1200"/>
                </a:spcBef>
                <a:buClr>
                  <a:schemeClr val="accent1"/>
                </a:buClr>
                <a:buFont typeface="Webdings" pitchFamily="18" charset="2"/>
                <a:buChar char="4"/>
              </a:pPr>
              <a:r>
                <a:rPr lang="en-US" dirty="0" smtClean="0">
                  <a:solidFill>
                    <a:schemeClr val="bg1"/>
                  </a:solidFill>
                </a:rPr>
                <a:t>Supports 3rd party devices</a:t>
              </a:r>
            </a:p>
            <a:p>
              <a:pPr marL="231775" indent="-231775">
                <a:lnSpc>
                  <a:spcPct val="90000"/>
                </a:lnSpc>
                <a:spcBef>
                  <a:spcPts val="1200"/>
                </a:spcBef>
                <a:buClr>
                  <a:schemeClr val="accent1"/>
                </a:buClr>
                <a:buFont typeface="Webdings" pitchFamily="18" charset="2"/>
                <a:buChar char="4"/>
              </a:pPr>
              <a:r>
                <a:rPr lang="en-US" dirty="0" smtClean="0">
                  <a:solidFill>
                    <a:schemeClr val="bg1"/>
                  </a:solidFill>
                </a:rPr>
                <a:t>Simple, affordable</a:t>
              </a:r>
            </a:p>
          </p:txBody>
        </p:sp>
        <p:sp>
          <p:nvSpPr>
            <p:cNvPr id="38" name="TextBox 37"/>
            <p:cNvSpPr txBox="1"/>
            <p:nvPr/>
          </p:nvSpPr>
          <p:spPr>
            <a:xfrm>
              <a:off x="6355093" y="1919988"/>
              <a:ext cx="2194036" cy="299493"/>
            </a:xfrm>
            <a:prstGeom prst="rect">
              <a:avLst/>
            </a:prstGeom>
            <a:noFill/>
            <a:effectLst/>
          </p:spPr>
          <p:txBody>
            <a:bodyPr wrap="square" rtlCol="0" anchor="ctr">
              <a:noAutofit/>
            </a:bodyPr>
            <a:lstStyle/>
            <a:p>
              <a:pPr>
                <a:lnSpc>
                  <a:spcPct val="90000"/>
                </a:lnSpc>
              </a:pPr>
              <a:r>
                <a:rPr lang="en-US" sz="2400" b="1" dirty="0" smtClean="0">
                  <a:solidFill>
                    <a:schemeClr val="bg1"/>
                  </a:solidFill>
                </a:rPr>
                <a:t>Collaboration</a:t>
              </a:r>
              <a:endParaRPr lang="en-US" sz="2400" b="1" dirty="0">
                <a:solidFill>
                  <a:schemeClr val="bg1"/>
                </a:solidFill>
              </a:endParaRPr>
            </a:p>
          </p:txBody>
        </p:sp>
      </p:grpSp>
      <p:grpSp>
        <p:nvGrpSpPr>
          <p:cNvPr id="5" name="Group 4"/>
          <p:cNvGrpSpPr/>
          <p:nvPr/>
        </p:nvGrpSpPr>
        <p:grpSpPr>
          <a:xfrm>
            <a:off x="4573369" y="3878777"/>
            <a:ext cx="4570631" cy="2175629"/>
            <a:chOff x="4573369" y="3878777"/>
            <a:chExt cx="4570631" cy="2175629"/>
          </a:xfrm>
        </p:grpSpPr>
        <p:sp>
          <p:nvSpPr>
            <p:cNvPr id="19" name="Round Same Side Corner Rectangle 18"/>
            <p:cNvSpPr/>
            <p:nvPr>
              <p:custDataLst>
                <p:tags r:id="rId2"/>
              </p:custDataLst>
            </p:nvPr>
          </p:nvSpPr>
          <p:spPr>
            <a:xfrm flipH="1">
              <a:off x="4667416" y="3886107"/>
              <a:ext cx="4476584" cy="2049972"/>
            </a:xfrm>
            <a:prstGeom prst="round2SameRect">
              <a:avLst>
                <a:gd name="adj1" fmla="val 0"/>
                <a:gd name="adj2" fmla="val 0"/>
              </a:avLst>
            </a:prstGeom>
            <a:gradFill flip="none" rotWithShape="1">
              <a:gsLst>
                <a:gs pos="0">
                  <a:schemeClr val="accent1">
                    <a:shade val="51000"/>
                    <a:satMod val="130000"/>
                    <a:alpha val="0"/>
                  </a:schemeClr>
                </a:gs>
                <a:gs pos="48000">
                  <a:schemeClr val="accent1">
                    <a:shade val="93000"/>
                    <a:satMod val="130000"/>
                  </a:schemeClr>
                </a:gs>
                <a:gs pos="100000">
                  <a:schemeClr val="accent1">
                    <a:shade val="94000"/>
                    <a:satMod val="135000"/>
                    <a:alpha val="0"/>
                  </a:schemeClr>
                </a:gs>
              </a:gsLst>
              <a:lin ang="0" scaled="1"/>
              <a:tileRect/>
            </a:gradFill>
            <a:ln>
              <a:gradFill flip="none" rotWithShape="1">
                <a:gsLst>
                  <a:gs pos="0">
                    <a:schemeClr val="accent1">
                      <a:alpha val="0"/>
                    </a:schemeClr>
                  </a:gs>
                  <a:gs pos="50000">
                    <a:schemeClr val="accent1"/>
                  </a:gs>
                  <a:gs pos="100000">
                    <a:schemeClr val="accent1">
                      <a:tint val="23500"/>
                      <a:satMod val="160000"/>
                      <a:alpha val="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lIns="91440" tIns="0" rIns="0" bIns="0" anchor="ctr"/>
            <a:lstStyle/>
            <a:p>
              <a:pPr marL="231775" lvl="8" indent="-231775">
                <a:spcBef>
                  <a:spcPts val="1200"/>
                </a:spcBef>
                <a:buClr>
                  <a:schemeClr val="accent1"/>
                </a:buClr>
                <a:defRPr/>
              </a:pPr>
              <a:endParaRPr lang="en-US" sz="1400" dirty="0">
                <a:solidFill>
                  <a:schemeClr val="bg1"/>
                </a:solidFill>
              </a:endParaRPr>
            </a:p>
          </p:txBody>
        </p:sp>
        <p:pic>
          <p:nvPicPr>
            <p:cNvPr id="27" name="Picture 26" descr="network.png"/>
            <p:cNvPicPr>
              <a:picLocks noChangeAspect="1"/>
            </p:cNvPicPr>
            <p:nvPr/>
          </p:nvPicPr>
          <p:blipFill>
            <a:blip r:embed="rId10" cstate="print"/>
            <a:stretch>
              <a:fillRect/>
            </a:stretch>
          </p:blipFill>
          <p:spPr>
            <a:xfrm>
              <a:off x="4573369" y="3878777"/>
              <a:ext cx="1783182" cy="2061293"/>
            </a:xfrm>
            <a:prstGeom prst="rect">
              <a:avLst/>
            </a:prstGeom>
            <a:effectLst>
              <a:reflection blurRad="6350" stA="52000" endA="300" endPos="35000" dir="5400000" sy="-100000" algn="bl" rotWithShape="0"/>
            </a:effectLst>
          </p:spPr>
        </p:pic>
        <p:sp>
          <p:nvSpPr>
            <p:cNvPr id="47" name="TextBox 46"/>
            <p:cNvSpPr txBox="1"/>
            <p:nvPr/>
          </p:nvSpPr>
          <p:spPr>
            <a:xfrm>
              <a:off x="6400341" y="3956339"/>
              <a:ext cx="1880602" cy="299493"/>
            </a:xfrm>
            <a:prstGeom prst="rect">
              <a:avLst/>
            </a:prstGeom>
            <a:noFill/>
            <a:effectLst/>
          </p:spPr>
          <p:txBody>
            <a:bodyPr wrap="square" rtlCol="0" anchor="ctr">
              <a:noAutofit/>
            </a:bodyPr>
            <a:lstStyle/>
            <a:p>
              <a:pPr>
                <a:lnSpc>
                  <a:spcPct val="90000"/>
                </a:lnSpc>
              </a:pPr>
              <a:r>
                <a:rPr lang="en-US" sz="2400" b="1" dirty="0">
                  <a:solidFill>
                    <a:schemeClr val="bg1"/>
                  </a:solidFill>
                </a:rPr>
                <a:t>Networking</a:t>
              </a:r>
            </a:p>
          </p:txBody>
        </p:sp>
        <p:sp>
          <p:nvSpPr>
            <p:cNvPr id="48" name="AutoShape 4"/>
            <p:cNvSpPr>
              <a:spLocks noChangeArrowheads="1"/>
            </p:cNvSpPr>
            <p:nvPr/>
          </p:nvSpPr>
          <p:spPr bwMode="auto">
            <a:xfrm>
              <a:off x="5594752" y="4374196"/>
              <a:ext cx="3145162" cy="16802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lIns="731520" tIns="91440" rtlCol="0" anchor="t"/>
            <a:lstStyle/>
            <a:p>
              <a:pPr marL="285750" indent="-230188">
                <a:lnSpc>
                  <a:spcPct val="90000"/>
                </a:lnSpc>
                <a:spcBef>
                  <a:spcPts val="1200"/>
                </a:spcBef>
                <a:buClr>
                  <a:schemeClr val="accent1"/>
                </a:buClr>
                <a:buFont typeface="Webdings" pitchFamily="18" charset="2"/>
                <a:buChar char="4"/>
              </a:pPr>
              <a:r>
                <a:rPr lang="en-US" dirty="0" smtClean="0">
                  <a:solidFill>
                    <a:schemeClr val="bg1"/>
                  </a:solidFill>
                </a:rPr>
                <a:t>Automated provisioning</a:t>
              </a:r>
            </a:p>
            <a:p>
              <a:pPr marL="285750" indent="-230188">
                <a:lnSpc>
                  <a:spcPct val="90000"/>
                </a:lnSpc>
                <a:spcBef>
                  <a:spcPts val="1200"/>
                </a:spcBef>
                <a:buClr>
                  <a:schemeClr val="accent1"/>
                </a:buClr>
                <a:buFont typeface="Webdings" pitchFamily="18" charset="2"/>
                <a:buChar char="4"/>
              </a:pPr>
              <a:r>
                <a:rPr lang="en-US" dirty="0" smtClean="0">
                  <a:solidFill>
                    <a:schemeClr val="bg1"/>
                  </a:solidFill>
                </a:rPr>
                <a:t>Rich feature set</a:t>
              </a:r>
            </a:p>
            <a:p>
              <a:pPr marL="285750" indent="-230188">
                <a:lnSpc>
                  <a:spcPct val="90000"/>
                </a:lnSpc>
                <a:spcBef>
                  <a:spcPts val="1200"/>
                </a:spcBef>
                <a:buClr>
                  <a:schemeClr val="accent1"/>
                </a:buClr>
                <a:buFont typeface="Webdings" pitchFamily="18" charset="2"/>
                <a:buChar char="4"/>
              </a:pPr>
              <a:r>
                <a:rPr lang="en-US" dirty="0" smtClean="0">
                  <a:solidFill>
                    <a:schemeClr val="bg1"/>
                  </a:solidFill>
                </a:rPr>
                <a:t>50% lower TCO</a:t>
              </a:r>
            </a:p>
          </p:txBody>
        </p:sp>
      </p:grpSp>
      <p:grpSp>
        <p:nvGrpSpPr>
          <p:cNvPr id="6" name="Group 5"/>
          <p:cNvGrpSpPr/>
          <p:nvPr/>
        </p:nvGrpSpPr>
        <p:grpSpPr>
          <a:xfrm>
            <a:off x="-47023" y="3874786"/>
            <a:ext cx="4570631" cy="2061293"/>
            <a:chOff x="0" y="3874786"/>
            <a:chExt cx="4570631" cy="2061293"/>
          </a:xfrm>
        </p:grpSpPr>
        <p:sp>
          <p:nvSpPr>
            <p:cNvPr id="21" name="Round Same Side Corner Rectangle 20"/>
            <p:cNvSpPr/>
            <p:nvPr>
              <p:custDataLst>
                <p:tags r:id="rId1"/>
              </p:custDataLst>
            </p:nvPr>
          </p:nvSpPr>
          <p:spPr>
            <a:xfrm>
              <a:off x="0" y="3886107"/>
              <a:ext cx="4540195" cy="2049972"/>
            </a:xfrm>
            <a:prstGeom prst="round2SameRect">
              <a:avLst>
                <a:gd name="adj1" fmla="val 0"/>
                <a:gd name="adj2" fmla="val 0"/>
              </a:avLst>
            </a:prstGeom>
            <a:gradFill flip="none" rotWithShape="1">
              <a:gsLst>
                <a:gs pos="0">
                  <a:schemeClr val="dk1">
                    <a:shade val="51000"/>
                    <a:satMod val="130000"/>
                    <a:alpha val="3000"/>
                  </a:schemeClr>
                </a:gs>
                <a:gs pos="41000">
                  <a:schemeClr val="dk1">
                    <a:shade val="93000"/>
                    <a:satMod val="130000"/>
                  </a:schemeClr>
                </a:gs>
                <a:gs pos="100000">
                  <a:schemeClr val="dk1">
                    <a:shade val="94000"/>
                    <a:satMod val="135000"/>
                    <a:alpha val="0"/>
                  </a:schemeClr>
                </a:gs>
              </a:gsLst>
              <a:lin ang="0" scaled="1"/>
              <a:tileRect/>
            </a:gradFill>
            <a:ln>
              <a:gradFill flip="none" rotWithShape="1">
                <a:gsLst>
                  <a:gs pos="0">
                    <a:schemeClr val="tx2">
                      <a:alpha val="0"/>
                    </a:schemeClr>
                  </a:gs>
                  <a:gs pos="50000">
                    <a:schemeClr val="tx2"/>
                  </a:gs>
                  <a:gs pos="100000">
                    <a:schemeClr val="tx1">
                      <a:alpha val="0"/>
                    </a:schemeClr>
                  </a:gs>
                </a:gsLst>
                <a:lin ang="0" scaled="1"/>
                <a:tileRect/>
              </a:gradFill>
            </a:ln>
          </p:spPr>
          <p:style>
            <a:lnRef idx="1">
              <a:schemeClr val="dk1"/>
            </a:lnRef>
            <a:fillRef idx="3">
              <a:schemeClr val="dk1"/>
            </a:fillRef>
            <a:effectRef idx="2">
              <a:schemeClr val="dk1"/>
            </a:effectRef>
            <a:fontRef idx="minor">
              <a:schemeClr val="lt1"/>
            </a:fontRef>
          </p:style>
          <p:txBody>
            <a:bodyPr lIns="91440" tIns="0" rIns="0" bIns="0" anchor="ctr"/>
            <a:lstStyle/>
            <a:p>
              <a:pPr marL="231775" lvl="8" indent="-231775">
                <a:spcBef>
                  <a:spcPts val="1200"/>
                </a:spcBef>
                <a:buClr>
                  <a:schemeClr val="accent1"/>
                </a:buClr>
                <a:defRPr/>
              </a:pPr>
              <a:endParaRPr lang="en-US" sz="1400" dirty="0">
                <a:solidFill>
                  <a:schemeClr val="bg1"/>
                </a:solidFill>
              </a:endParaRPr>
            </a:p>
          </p:txBody>
        </p:sp>
        <p:pic>
          <p:nvPicPr>
            <p:cNvPr id="28" name="Picture 27" descr="security.png"/>
            <p:cNvPicPr>
              <a:picLocks noChangeAspect="1"/>
            </p:cNvPicPr>
            <p:nvPr/>
          </p:nvPicPr>
          <p:blipFill>
            <a:blip r:embed="rId11" cstate="print"/>
            <a:stretch>
              <a:fillRect/>
            </a:stretch>
          </p:blipFill>
          <p:spPr>
            <a:xfrm>
              <a:off x="2787449" y="3874786"/>
              <a:ext cx="1783182" cy="2061293"/>
            </a:xfrm>
            <a:prstGeom prst="rect">
              <a:avLst/>
            </a:prstGeom>
            <a:effectLst>
              <a:reflection blurRad="6350" stA="52000" endA="300" endPos="35000" dir="5400000" sy="-100000" algn="bl" rotWithShape="0"/>
            </a:effectLst>
          </p:spPr>
        </p:pic>
        <p:sp>
          <p:nvSpPr>
            <p:cNvPr id="49" name="AutoShape 4"/>
            <p:cNvSpPr>
              <a:spLocks noChangeArrowheads="1"/>
            </p:cNvSpPr>
            <p:nvPr/>
          </p:nvSpPr>
          <p:spPr bwMode="auto">
            <a:xfrm>
              <a:off x="242626" y="4236001"/>
              <a:ext cx="2986808" cy="16802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lIns="91440" tIns="91440" rtlCol="0" anchor="t"/>
            <a:lstStyle/>
            <a:p>
              <a:pPr marL="231775" indent="-231775">
                <a:lnSpc>
                  <a:spcPct val="90000"/>
                </a:lnSpc>
                <a:spcBef>
                  <a:spcPts val="0"/>
                </a:spcBef>
                <a:buClr>
                  <a:schemeClr val="accent1"/>
                </a:buClr>
                <a:buFont typeface="Webdings" pitchFamily="18" charset="2"/>
                <a:buChar char="4"/>
              </a:pPr>
              <a:r>
                <a:rPr lang="en-US" dirty="0" smtClean="0">
                  <a:solidFill>
                    <a:schemeClr val="bg1"/>
                  </a:solidFill>
                </a:rPr>
                <a:t>Helps protect SIP </a:t>
              </a:r>
            </a:p>
            <a:p>
              <a:pPr>
                <a:lnSpc>
                  <a:spcPct val="90000"/>
                </a:lnSpc>
                <a:spcBef>
                  <a:spcPts val="0"/>
                </a:spcBef>
                <a:buClr>
                  <a:schemeClr val="accent1"/>
                </a:buClr>
              </a:pPr>
              <a:r>
                <a:rPr lang="en-US" dirty="0" smtClean="0">
                  <a:solidFill>
                    <a:schemeClr val="bg1"/>
                  </a:solidFill>
                </a:rPr>
                <a:t>    trunks</a:t>
              </a:r>
            </a:p>
            <a:p>
              <a:pPr marL="231775" indent="-231775">
                <a:lnSpc>
                  <a:spcPct val="90000"/>
                </a:lnSpc>
                <a:spcBef>
                  <a:spcPts val="1200"/>
                </a:spcBef>
                <a:buClr>
                  <a:schemeClr val="accent1"/>
                </a:buClr>
                <a:buFont typeface="Webdings" pitchFamily="18" charset="2"/>
                <a:buChar char="4"/>
              </a:pPr>
              <a:r>
                <a:rPr lang="en-US" dirty="0" smtClean="0">
                  <a:solidFill>
                    <a:schemeClr val="bg1"/>
                  </a:solidFill>
                </a:rPr>
                <a:t>Increases remote endpoint security</a:t>
              </a:r>
            </a:p>
            <a:p>
              <a:pPr marL="231775" indent="-231775">
                <a:lnSpc>
                  <a:spcPct val="90000"/>
                </a:lnSpc>
                <a:spcBef>
                  <a:spcPts val="1200"/>
                </a:spcBef>
                <a:buClr>
                  <a:schemeClr val="accent1"/>
                </a:buClr>
                <a:buFont typeface="Webdings" pitchFamily="18" charset="2"/>
                <a:buChar char="4"/>
              </a:pPr>
              <a:r>
                <a:rPr lang="en-US" dirty="0" smtClean="0">
                  <a:solidFill>
                    <a:schemeClr val="bg1"/>
                  </a:solidFill>
                </a:rPr>
                <a:t>Active packet inspection</a:t>
              </a:r>
            </a:p>
          </p:txBody>
        </p:sp>
        <p:sp>
          <p:nvSpPr>
            <p:cNvPr id="50" name="TextBox 49"/>
            <p:cNvSpPr txBox="1"/>
            <p:nvPr/>
          </p:nvSpPr>
          <p:spPr>
            <a:xfrm>
              <a:off x="389495" y="3935901"/>
              <a:ext cx="1880602" cy="299493"/>
            </a:xfrm>
            <a:prstGeom prst="rect">
              <a:avLst/>
            </a:prstGeom>
            <a:noFill/>
            <a:effectLst/>
          </p:spPr>
          <p:txBody>
            <a:bodyPr wrap="square" rtlCol="0" anchor="ctr">
              <a:noAutofit/>
            </a:bodyPr>
            <a:lstStyle/>
            <a:p>
              <a:pPr>
                <a:lnSpc>
                  <a:spcPct val="90000"/>
                </a:lnSpc>
              </a:pPr>
              <a:r>
                <a:rPr lang="en-US" sz="2400" b="1" dirty="0" smtClean="0">
                  <a:solidFill>
                    <a:schemeClr val="bg1"/>
                  </a:solidFill>
                </a:rPr>
                <a:t>Security</a:t>
              </a:r>
              <a:endParaRPr lang="en-US" sz="2400" b="1" dirty="0">
                <a:solidFill>
                  <a:schemeClr val="bg1"/>
                </a:solidFill>
              </a:endParaRPr>
            </a:p>
          </p:txBody>
        </p:sp>
      </p:grpSp>
      <p:pic>
        <p:nvPicPr>
          <p:cNvPr id="30" name="Picture 29" descr="center.png"/>
          <p:cNvPicPr>
            <a:picLocks noChangeAspect="1"/>
          </p:cNvPicPr>
          <p:nvPr/>
        </p:nvPicPr>
        <p:blipFill>
          <a:blip r:embed="rId12" cstate="print"/>
          <a:stretch>
            <a:fillRect/>
          </a:stretch>
        </p:blipFill>
        <p:spPr>
          <a:xfrm>
            <a:off x="3687124" y="2855461"/>
            <a:ext cx="1783182" cy="2061293"/>
          </a:xfrm>
          <a:prstGeom prst="rect">
            <a:avLst/>
          </a:prstGeom>
        </p:spPr>
      </p:pic>
    </p:spTree>
    <p:extLst>
      <p:ext uri="{BB962C8B-B14F-4D97-AF65-F5344CB8AC3E}">
        <p14:creationId xmlns:p14="http://schemas.microsoft.com/office/powerpoint/2010/main" val="1100032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par>
                          <p:cTn id="10" fill="hold">
                            <p:stCondLst>
                              <p:cond delay="500"/>
                            </p:stCondLst>
                            <p:childTnLst>
                              <p:par>
                                <p:cTn id="11" presetID="2" presetClass="entr" presetSubtype="8"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14766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Avaya Midmarket Collaboration Solution</a:t>
            </a:r>
            <a:br>
              <a:rPr lang="en-US" dirty="0"/>
            </a:br>
            <a:r>
              <a:rPr lang="en-US" sz="2400" i="1" dirty="0" smtClean="0">
                <a:solidFill>
                  <a:schemeClr val="accent1">
                    <a:lumMod val="75000"/>
                  </a:schemeClr>
                </a:solidFill>
              </a:rPr>
              <a:t>Simple</a:t>
            </a:r>
            <a:r>
              <a:rPr lang="en-US" sz="2400" i="1" dirty="0">
                <a:solidFill>
                  <a:schemeClr val="accent1">
                    <a:lumMod val="75000"/>
                  </a:schemeClr>
                </a:solidFill>
              </a:rPr>
              <a:t>, Powerful &amp; </a:t>
            </a:r>
            <a:r>
              <a:rPr lang="en-US" sz="2400" i="1" dirty="0" smtClean="0">
                <a:solidFill>
                  <a:schemeClr val="accent1">
                    <a:lumMod val="75000"/>
                  </a:schemeClr>
                </a:solidFill>
              </a:rPr>
              <a:t>Affordable</a:t>
            </a:r>
            <a:endParaRPr lang="en-US" sz="2400" i="1" dirty="0">
              <a:solidFill>
                <a:schemeClr val="accent1">
                  <a:lumMod val="75000"/>
                </a:schemeClr>
              </a:solidFill>
            </a:endParaRPr>
          </a:p>
        </p:txBody>
      </p:sp>
      <p:sp>
        <p:nvSpPr>
          <p:cNvPr id="18" name="TextBox 17"/>
          <p:cNvSpPr txBox="1"/>
          <p:nvPr/>
        </p:nvSpPr>
        <p:spPr>
          <a:xfrm>
            <a:off x="465826" y="2252955"/>
            <a:ext cx="2329132" cy="918891"/>
          </a:xfrm>
          <a:prstGeom prst="rect">
            <a:avLst/>
          </a:prstGeom>
          <a:noFill/>
        </p:spPr>
        <p:txBody>
          <a:bodyPr wrap="square" lIns="91435" tIns="45718" rIns="91435" bIns="45718" rtlCol="0" anchor="ctr">
            <a:noAutofit/>
          </a:bodyPr>
          <a:lstStyle/>
          <a:p>
            <a:pPr algn="r">
              <a:lnSpc>
                <a:spcPct val="90000"/>
              </a:lnSpc>
            </a:pPr>
            <a:r>
              <a:rPr lang="en-US" sz="2400" dirty="0" smtClean="0">
                <a:effectLst>
                  <a:outerShdw blurRad="38100" dist="38100" dir="2700000" algn="tl">
                    <a:srgbClr val="000000">
                      <a:alpha val="43137"/>
                    </a:srgbClr>
                  </a:outerShdw>
                </a:effectLst>
              </a:rPr>
              <a:t>Customer Engagement</a:t>
            </a:r>
          </a:p>
        </p:txBody>
      </p:sp>
      <p:sp>
        <p:nvSpPr>
          <p:cNvPr id="20" name="TextBox 19"/>
          <p:cNvSpPr txBox="1"/>
          <p:nvPr/>
        </p:nvSpPr>
        <p:spPr>
          <a:xfrm>
            <a:off x="6337539" y="3886107"/>
            <a:ext cx="2101126" cy="2053963"/>
          </a:xfrm>
          <a:prstGeom prst="rect">
            <a:avLst/>
          </a:prstGeom>
          <a:noFill/>
        </p:spPr>
        <p:txBody>
          <a:bodyPr wrap="square" lIns="91435" tIns="45718" rIns="91435" bIns="45718" rtlCol="0" anchor="ctr">
            <a:noAutofit/>
          </a:bodyPr>
          <a:lstStyle/>
          <a:p>
            <a:pPr>
              <a:lnSpc>
                <a:spcPct val="90000"/>
              </a:lnSpc>
            </a:pPr>
            <a:r>
              <a:rPr lang="en-US" sz="2400" dirty="0">
                <a:effectLst>
                  <a:outerShdw blurRad="38100" dist="38100" dir="2700000" algn="tl">
                    <a:srgbClr val="000000">
                      <a:alpha val="43137"/>
                    </a:srgbClr>
                  </a:outerShdw>
                </a:effectLst>
              </a:rPr>
              <a:t>Networking</a:t>
            </a:r>
          </a:p>
        </p:txBody>
      </p:sp>
      <p:sp>
        <p:nvSpPr>
          <p:cNvPr id="22" name="TextBox 21"/>
          <p:cNvSpPr txBox="1"/>
          <p:nvPr/>
        </p:nvSpPr>
        <p:spPr>
          <a:xfrm>
            <a:off x="465825" y="4460682"/>
            <a:ext cx="2329132" cy="938253"/>
          </a:xfrm>
          <a:prstGeom prst="rect">
            <a:avLst/>
          </a:prstGeom>
          <a:noFill/>
        </p:spPr>
        <p:txBody>
          <a:bodyPr wrap="square" lIns="91435" tIns="45718" rIns="91435" bIns="45718" rtlCol="0" anchor="ctr">
            <a:noAutofit/>
          </a:bodyPr>
          <a:lstStyle/>
          <a:p>
            <a:pPr algn="r">
              <a:lnSpc>
                <a:spcPct val="90000"/>
              </a:lnSpc>
            </a:pPr>
            <a:r>
              <a:rPr lang="en-US" sz="2400" dirty="0">
                <a:effectLst>
                  <a:outerShdw blurRad="38100" dist="38100" dir="2700000" algn="tl">
                    <a:srgbClr val="000000">
                      <a:alpha val="43137"/>
                    </a:srgbClr>
                  </a:outerShdw>
                </a:effectLst>
              </a:rPr>
              <a:t>Security</a:t>
            </a:r>
          </a:p>
        </p:txBody>
      </p:sp>
      <p:sp>
        <p:nvSpPr>
          <p:cNvPr id="24" name="TextBox 23"/>
          <p:cNvSpPr txBox="1"/>
          <p:nvPr/>
        </p:nvSpPr>
        <p:spPr>
          <a:xfrm>
            <a:off x="6363780" y="2242165"/>
            <a:ext cx="2081480" cy="946308"/>
          </a:xfrm>
          <a:prstGeom prst="rect">
            <a:avLst/>
          </a:prstGeom>
          <a:noFill/>
        </p:spPr>
        <p:txBody>
          <a:bodyPr wrap="square" lIns="91435" tIns="45718" rIns="91435" bIns="45718" rtlCol="0" anchor="ctr">
            <a:noAutofit/>
          </a:bodyPr>
          <a:lstStyle/>
          <a:p>
            <a:pPr>
              <a:lnSpc>
                <a:spcPct val="90000"/>
              </a:lnSpc>
            </a:pPr>
            <a:r>
              <a:rPr lang="en-US" sz="2400" dirty="0" smtClean="0">
                <a:effectLst>
                  <a:outerShdw blurRad="38100" dist="38100" dir="2700000" algn="tl">
                    <a:srgbClr val="000000">
                      <a:alpha val="43137"/>
                    </a:srgbClr>
                  </a:outerShdw>
                </a:effectLst>
              </a:rPr>
              <a:t>Team Engagement</a:t>
            </a:r>
            <a:endParaRPr lang="en-US" sz="1400" dirty="0">
              <a:effectLst>
                <a:outerShdw blurRad="38100" dist="38100" dir="2700000" algn="tl">
                  <a:srgbClr val="000000">
                    <a:alpha val="43137"/>
                  </a:srgbClr>
                </a:outerShdw>
              </a:effectLst>
            </a:endParaRPr>
          </a:p>
        </p:txBody>
      </p:sp>
      <p:grpSp>
        <p:nvGrpSpPr>
          <p:cNvPr id="25" name="Group 24"/>
          <p:cNvGrpSpPr/>
          <p:nvPr/>
        </p:nvGrpSpPr>
        <p:grpSpPr>
          <a:xfrm>
            <a:off x="2787449" y="1820174"/>
            <a:ext cx="3569102" cy="4119896"/>
            <a:chOff x="2032677" y="-213926"/>
            <a:chExt cx="4716960" cy="5444895"/>
          </a:xfrm>
        </p:grpSpPr>
        <p:pic>
          <p:nvPicPr>
            <p:cNvPr id="26" name="Picture 25" descr="cust_exp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4603" y="-213926"/>
              <a:ext cx="2356669" cy="2724224"/>
            </a:xfrm>
            <a:prstGeom prst="rect">
              <a:avLst/>
            </a:prstGeom>
          </p:spPr>
        </p:pic>
        <p:pic>
          <p:nvPicPr>
            <p:cNvPr id="27" name="Picture 26" descr="network.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2966" y="2506744"/>
              <a:ext cx="2356671" cy="2724225"/>
            </a:xfrm>
            <a:prstGeom prst="rect">
              <a:avLst/>
            </a:prstGeom>
            <a:effectLst>
              <a:reflection blurRad="6350" stA="52000" endA="300" endPos="35000" dir="5400000" sy="-100000" algn="bl" rotWithShape="0"/>
            </a:effectLst>
          </p:spPr>
        </p:pic>
        <p:pic>
          <p:nvPicPr>
            <p:cNvPr id="28" name="Picture 27" descr="security.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2677" y="2501469"/>
              <a:ext cx="2356671" cy="2724225"/>
            </a:xfrm>
            <a:prstGeom prst="rect">
              <a:avLst/>
            </a:prstGeom>
            <a:effectLst>
              <a:reflection blurRad="6350" stA="52000" endA="300" endPos="35000" dir="5400000" sy="-100000" algn="bl" rotWithShape="0"/>
            </a:effectLst>
          </p:spPr>
        </p:pic>
        <p:pic>
          <p:nvPicPr>
            <p:cNvPr id="29" name="Picture 28" descr="vide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91039" y="-212499"/>
              <a:ext cx="2356671" cy="2724225"/>
            </a:xfrm>
            <a:prstGeom prst="rect">
              <a:avLst/>
            </a:prstGeom>
          </p:spPr>
        </p:pic>
        <p:pic>
          <p:nvPicPr>
            <p:cNvPr id="30" name="Picture 29" descr="center.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21696" y="1154320"/>
              <a:ext cx="2356671" cy="2724225"/>
            </a:xfrm>
            <a:prstGeom prst="rect">
              <a:avLst/>
            </a:prstGeom>
          </p:spPr>
        </p:pic>
      </p:grpSp>
    </p:spTree>
    <p:extLst>
      <p:ext uri="{BB962C8B-B14F-4D97-AF65-F5344CB8AC3E}">
        <p14:creationId xmlns:p14="http://schemas.microsoft.com/office/powerpoint/2010/main" val="210615328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grid.png"/>
          <p:cNvPicPr>
            <a:picLocks noChangeAspect="1"/>
          </p:cNvPicPr>
          <p:nvPr/>
        </p:nvPicPr>
        <p:blipFill>
          <a:blip r:embed="rId3" cstate="print">
            <a:duotone>
              <a:schemeClr val="accent3">
                <a:shade val="45000"/>
                <a:satMod val="135000"/>
              </a:schemeClr>
              <a:prstClr val="white"/>
            </a:duotone>
          </a:blip>
          <a:stretch>
            <a:fillRect/>
          </a:stretch>
        </p:blipFill>
        <p:spPr>
          <a:xfrm>
            <a:off x="0" y="0"/>
            <a:ext cx="9144000" cy="6858000"/>
          </a:xfrm>
          <a:prstGeom prst="rect">
            <a:avLst/>
          </a:prstGeom>
        </p:spPr>
      </p:pic>
      <p:sp>
        <p:nvSpPr>
          <p:cNvPr id="65" name="Rounded Rectangle 64"/>
          <p:cNvSpPr/>
          <p:nvPr/>
        </p:nvSpPr>
        <p:spPr>
          <a:xfrm>
            <a:off x="8102851" y="1616044"/>
            <a:ext cx="810286" cy="1353493"/>
          </a:xfrm>
          <a:prstGeom prst="roundRect">
            <a:avLst>
              <a:gd name="adj" fmla="val 11877"/>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64" name="Rounded Rectangle 63"/>
          <p:cNvSpPr/>
          <p:nvPr/>
        </p:nvSpPr>
        <p:spPr>
          <a:xfrm>
            <a:off x="5504507" y="1235798"/>
            <a:ext cx="964194" cy="968721"/>
          </a:xfrm>
          <a:prstGeom prst="roundRect">
            <a:avLst>
              <a:gd name="adj" fmla="val 11503"/>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63" name="Rounded Rectangle 62"/>
          <p:cNvSpPr/>
          <p:nvPr/>
        </p:nvSpPr>
        <p:spPr>
          <a:xfrm>
            <a:off x="7025489" y="991354"/>
            <a:ext cx="982301" cy="755965"/>
          </a:xfrm>
          <a:prstGeom prst="roundRect">
            <a:avLst>
              <a:gd name="adj" fmla="val 11877"/>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4" name="Oval 3"/>
          <p:cNvSpPr/>
          <p:nvPr/>
        </p:nvSpPr>
        <p:spPr>
          <a:xfrm>
            <a:off x="121921" y="1164531"/>
            <a:ext cx="5638800" cy="5638800"/>
          </a:xfrm>
          <a:prstGeom prst="ellipse">
            <a:avLst/>
          </a:prstGeom>
          <a:solidFill>
            <a:schemeClr val="bg1">
              <a:alpha val="59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latin typeface="Arial"/>
            </a:endParaRPr>
          </a:p>
        </p:txBody>
      </p:sp>
      <p:sp>
        <p:nvSpPr>
          <p:cNvPr id="206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323232"/>
              </a:solidFill>
              <a:latin typeface="Arial" pitchFamily="34" charset="0"/>
              <a:ea typeface="ＭＳ Ｐゴシック" pitchFamily="-84" charset="-128"/>
            </a:endParaRPr>
          </a:p>
        </p:txBody>
      </p:sp>
      <p:pic>
        <p:nvPicPr>
          <p:cNvPr id="42" name="Picture 41"/>
          <p:cNvPicPr>
            <a:picLocks noChangeAspect="1"/>
          </p:cNvPicPr>
          <p:nvPr/>
        </p:nvPicPr>
        <p:blipFill rotWithShape="1">
          <a:blip r:embed="rId4" cstate="print">
            <a:extLst>
              <a:ext uri="{28A0092B-C50C-407E-A947-70E740481C1C}">
                <a14:useLocalDpi xmlns:a14="http://schemas.microsoft.com/office/drawing/2010/main"/>
              </a:ext>
            </a:extLst>
          </a:blip>
          <a:srcRect r="10226"/>
          <a:stretch/>
        </p:blipFill>
        <p:spPr>
          <a:xfrm>
            <a:off x="-4911" y="1988845"/>
            <a:ext cx="5211438" cy="4517651"/>
          </a:xfrm>
          <a:prstGeom prst="rect">
            <a:avLst/>
          </a:prstGeom>
        </p:spPr>
      </p:pic>
      <p:sp>
        <p:nvSpPr>
          <p:cNvPr id="44" name="Rectangle 43"/>
          <p:cNvSpPr/>
          <p:nvPr/>
        </p:nvSpPr>
        <p:spPr>
          <a:xfrm>
            <a:off x="3541838" y="4798515"/>
            <a:ext cx="1664689" cy="846386"/>
          </a:xfrm>
          <a:prstGeom prst="rect">
            <a:avLst/>
          </a:prstGeom>
        </p:spPr>
        <p:txBody>
          <a:bodyPr wrap="square" lIns="0" rIns="0" bIns="0" anchor="ctr">
            <a:spAutoFit/>
          </a:bodyPr>
          <a:lstStyle/>
          <a:p>
            <a:pPr algn="ctr"/>
            <a:r>
              <a:rPr lang="en-US" sz="28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9 of 10</a:t>
            </a:r>
          </a:p>
          <a:p>
            <a:pPr algn="ctr"/>
            <a:r>
              <a:rPr lang="en-GB" sz="1200" dirty="0">
                <a:solidFill>
                  <a:srgbClr val="323232"/>
                </a:solidFill>
                <a:latin typeface="Arial" pitchFamily="34" charset="0"/>
                <a:ea typeface="ＭＳ Ｐゴシック" pitchFamily="-84" charset="-128"/>
              </a:rPr>
              <a:t>9 of 10 consumers want support while online</a:t>
            </a:r>
          </a:p>
        </p:txBody>
      </p:sp>
      <p:sp>
        <p:nvSpPr>
          <p:cNvPr id="45" name="Rectangle 44"/>
          <p:cNvSpPr/>
          <p:nvPr/>
        </p:nvSpPr>
        <p:spPr>
          <a:xfrm>
            <a:off x="868680" y="1770474"/>
            <a:ext cx="1607057" cy="1031051"/>
          </a:xfrm>
          <a:prstGeom prst="rect">
            <a:avLst/>
          </a:prstGeom>
        </p:spPr>
        <p:txBody>
          <a:bodyPr wrap="square" lIns="0" rIns="0" bIns="0" anchor="ctr">
            <a:spAutoFit/>
          </a:bodyPr>
          <a:lstStyle/>
          <a:p>
            <a:pPr algn="ctr"/>
            <a:r>
              <a:rPr lang="en-US" sz="28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82</a:t>
            </a:r>
            <a:r>
              <a:rPr lang="en-US"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a:t>
            </a:r>
          </a:p>
          <a:p>
            <a:pPr algn="ctr"/>
            <a:r>
              <a:rPr lang="en-US" sz="1200" dirty="0">
                <a:solidFill>
                  <a:srgbClr val="323232"/>
                </a:solidFill>
                <a:latin typeface="Arial" pitchFamily="34" charset="0"/>
                <a:ea typeface="ＭＳ Ｐゴシック" pitchFamily="-84" charset="-128"/>
              </a:rPr>
              <a:t>BUY MORE from companies that make it easy to do </a:t>
            </a:r>
            <a:r>
              <a:rPr lang="en-US" sz="1200" dirty="0" smtClean="0">
                <a:solidFill>
                  <a:srgbClr val="323232"/>
                </a:solidFill>
                <a:latin typeface="Arial" pitchFamily="34" charset="0"/>
                <a:ea typeface="ＭＳ Ｐゴシック" pitchFamily="-84" charset="-128"/>
              </a:rPr>
              <a:t>business1</a:t>
            </a:r>
            <a:endParaRPr lang="en-US" sz="12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endParaRPr>
          </a:p>
        </p:txBody>
      </p:sp>
      <p:sp>
        <p:nvSpPr>
          <p:cNvPr id="46" name="Rectangle 45"/>
          <p:cNvSpPr/>
          <p:nvPr/>
        </p:nvSpPr>
        <p:spPr>
          <a:xfrm>
            <a:off x="3264741" y="1522836"/>
            <a:ext cx="1703499" cy="1235604"/>
          </a:xfrm>
          <a:prstGeom prst="rect">
            <a:avLst/>
          </a:prstGeom>
        </p:spPr>
        <p:txBody>
          <a:bodyPr wrap="square" lIns="0" rIns="0" bIns="0" anchor="ctr">
            <a:spAutoFit/>
          </a:bodyPr>
          <a:lstStyle/>
          <a:p>
            <a:pPr algn="ctr"/>
            <a:r>
              <a:rPr lang="en-US" sz="28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73</a:t>
            </a:r>
            <a:r>
              <a:rPr lang="en-US"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a:t>
            </a:r>
          </a:p>
          <a:p>
            <a:pPr algn="ctr"/>
            <a:r>
              <a:rPr lang="en-US" sz="1200" dirty="0">
                <a:solidFill>
                  <a:srgbClr val="323232"/>
                </a:solidFill>
                <a:latin typeface="Arial" pitchFamily="34" charset="0"/>
                <a:ea typeface="ＭＳ Ｐゴシック" pitchFamily="-84" charset="-128"/>
              </a:rPr>
              <a:t> Millennials will stop doing business with a company after one bad </a:t>
            </a:r>
            <a:r>
              <a:rPr lang="en-US" sz="1200" dirty="0" smtClean="0">
                <a:solidFill>
                  <a:srgbClr val="323232"/>
                </a:solidFill>
                <a:latin typeface="Arial" pitchFamily="34" charset="0"/>
                <a:ea typeface="ＭＳ Ｐゴシック" pitchFamily="-84" charset="-128"/>
              </a:rPr>
              <a:t>experience2</a:t>
            </a:r>
            <a:endParaRPr lang="en-US" sz="1200" dirty="0">
              <a:solidFill>
                <a:srgbClr val="323232"/>
              </a:solidFill>
              <a:latin typeface="Arial" pitchFamily="34" charset="0"/>
              <a:ea typeface="ＭＳ Ｐゴシック" pitchFamily="-84" charset="-128"/>
            </a:endParaRPr>
          </a:p>
        </p:txBody>
      </p:sp>
      <p:sp>
        <p:nvSpPr>
          <p:cNvPr id="47" name="Rectangle 46"/>
          <p:cNvSpPr/>
          <p:nvPr/>
        </p:nvSpPr>
        <p:spPr>
          <a:xfrm>
            <a:off x="583052" y="4374624"/>
            <a:ext cx="1763907" cy="1031051"/>
          </a:xfrm>
          <a:prstGeom prst="rect">
            <a:avLst/>
          </a:prstGeom>
        </p:spPr>
        <p:txBody>
          <a:bodyPr wrap="square" lIns="0" rIns="0" bIns="0" anchor="ctr">
            <a:spAutoFit/>
          </a:bodyPr>
          <a:lstStyle/>
          <a:p>
            <a:pPr algn="ctr"/>
            <a:r>
              <a:rPr lang="en-US" sz="28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50</a:t>
            </a:r>
            <a:r>
              <a:rPr lang="en-US"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a:t>
            </a:r>
          </a:p>
          <a:p>
            <a:pPr algn="ctr"/>
            <a:r>
              <a:rPr lang="en-US" sz="1200" dirty="0">
                <a:solidFill>
                  <a:srgbClr val="323232"/>
                </a:solidFill>
                <a:latin typeface="Arial" pitchFamily="34" charset="0"/>
                <a:ea typeface="ＭＳ Ｐゴシック" pitchFamily="-84" charset="-128"/>
              </a:rPr>
              <a:t> </a:t>
            </a:r>
            <a:r>
              <a:rPr lang="en-GB" sz="1200" dirty="0">
                <a:solidFill>
                  <a:srgbClr val="323232"/>
                </a:solidFill>
                <a:latin typeface="Arial" pitchFamily="34" charset="0"/>
                <a:ea typeface="ＭＳ Ｐゴシック" pitchFamily="-84" charset="-128"/>
              </a:rPr>
              <a:t>say they constantly change how they deal with organizations</a:t>
            </a:r>
            <a:endParaRPr lang="en-US" sz="1200" dirty="0">
              <a:solidFill>
                <a:srgbClr val="323232"/>
              </a:solidFill>
              <a:latin typeface="Arial" pitchFamily="34" charset="0"/>
              <a:ea typeface="ＭＳ Ｐゴシック" pitchFamily="-84" charset="-128"/>
            </a:endParaRPr>
          </a:p>
        </p:txBody>
      </p:sp>
      <p:grpSp>
        <p:nvGrpSpPr>
          <p:cNvPr id="3" name="Group 206853"/>
          <p:cNvGrpSpPr/>
          <p:nvPr/>
        </p:nvGrpSpPr>
        <p:grpSpPr>
          <a:xfrm>
            <a:off x="5471800" y="974681"/>
            <a:ext cx="3489740" cy="5519383"/>
            <a:chOff x="5471800" y="1110017"/>
            <a:chExt cx="3489740" cy="5519383"/>
          </a:xfrm>
        </p:grpSpPr>
        <p:sp>
          <p:nvSpPr>
            <p:cNvPr id="43" name="Text Box 37"/>
            <p:cNvSpPr txBox="1">
              <a:spLocks noChangeArrowheads="1"/>
            </p:cNvSpPr>
            <p:nvPr/>
          </p:nvSpPr>
          <p:spPr bwMode="auto">
            <a:xfrm>
              <a:off x="5970987" y="6106180"/>
              <a:ext cx="2990553" cy="523220"/>
            </a:xfrm>
            <a:prstGeom prst="rect">
              <a:avLst/>
            </a:prstGeom>
            <a:noFill/>
            <a:ln w="9525">
              <a:noFill/>
              <a:miter lim="800000"/>
              <a:headEnd/>
              <a:tailEnd/>
            </a:ln>
          </p:spPr>
          <p:txBody>
            <a:bodyPr wrap="square" anchor="ctr">
              <a:spAutoFit/>
            </a:bodyPr>
            <a:lstStyle/>
            <a:p>
              <a:pPr algn="ctr">
                <a:spcAft>
                  <a:spcPts val="1800"/>
                </a:spcAft>
              </a:pPr>
              <a:r>
                <a:rPr lang="en-GB" sz="1400" dirty="0">
                  <a:solidFill>
                    <a:srgbClr val="2D2D2D"/>
                  </a:solidFill>
                  <a:latin typeface="Arial" pitchFamily="34" charset="0"/>
                  <a:ea typeface="ＭＳ Ｐゴシック" pitchFamily="-84" charset="-128"/>
                </a:rPr>
                <a:t>% using channel to communicate with </a:t>
              </a:r>
              <a:r>
                <a:rPr lang="en-GB" sz="1400" dirty="0" smtClean="0">
                  <a:solidFill>
                    <a:srgbClr val="2D2D2D"/>
                  </a:solidFill>
                  <a:latin typeface="Arial" pitchFamily="34" charset="0"/>
                  <a:ea typeface="ＭＳ Ｐゴシック" pitchFamily="-84" charset="-128"/>
                </a:rPr>
                <a:t>organizations</a:t>
              </a:r>
              <a:endParaRPr lang="en-GB" sz="1400" dirty="0">
                <a:solidFill>
                  <a:srgbClr val="2D2D2D"/>
                </a:solidFill>
                <a:latin typeface="Arial" pitchFamily="34" charset="0"/>
                <a:ea typeface="ＭＳ Ｐゴシック" pitchFamily="-84" charset="-128"/>
              </a:endParaRPr>
            </a:p>
          </p:txBody>
        </p:sp>
        <p:grpSp>
          <p:nvGrpSpPr>
            <p:cNvPr id="5" name="Group 82"/>
            <p:cNvGrpSpPr/>
            <p:nvPr/>
          </p:nvGrpSpPr>
          <p:grpSpPr>
            <a:xfrm>
              <a:off x="6648525" y="3799359"/>
              <a:ext cx="1981197" cy="2203350"/>
              <a:chOff x="6431243" y="3185160"/>
              <a:chExt cx="2377472" cy="2644060"/>
            </a:xfrm>
          </p:grpSpPr>
          <p:grpSp>
            <p:nvGrpSpPr>
              <p:cNvPr id="8" name="Group 47"/>
              <p:cNvGrpSpPr/>
              <p:nvPr/>
            </p:nvGrpSpPr>
            <p:grpSpPr>
              <a:xfrm flipH="1">
                <a:off x="6431243" y="4307682"/>
                <a:ext cx="608404" cy="1521538"/>
                <a:chOff x="932319" y="2535725"/>
                <a:chExt cx="1216807" cy="3043075"/>
              </a:xfrm>
            </p:grpSpPr>
            <p:sp>
              <p:nvSpPr>
                <p:cNvPr id="49" name="Freeform 6"/>
                <p:cNvSpPr>
                  <a:spLocks noEditPoints="1"/>
                </p:cNvSpPr>
                <p:nvPr/>
              </p:nvSpPr>
              <p:spPr bwMode="auto">
                <a:xfrm>
                  <a:off x="932319" y="2535725"/>
                  <a:ext cx="1205656" cy="3043075"/>
                </a:xfrm>
                <a:custGeom>
                  <a:avLst/>
                  <a:gdLst>
                    <a:gd name="T0" fmla="*/ 212 w 212"/>
                    <a:gd name="T1" fmla="*/ 147 h 534"/>
                    <a:gd name="T2" fmla="*/ 178 w 212"/>
                    <a:gd name="T3" fmla="*/ 117 h 534"/>
                    <a:gd name="T4" fmla="*/ 162 w 212"/>
                    <a:gd name="T5" fmla="*/ 115 h 534"/>
                    <a:gd name="T6" fmla="*/ 116 w 212"/>
                    <a:gd name="T7" fmla="*/ 162 h 534"/>
                    <a:gd name="T8" fmla="*/ 96 w 212"/>
                    <a:gd name="T9" fmla="*/ 162 h 534"/>
                    <a:gd name="T10" fmla="*/ 49 w 212"/>
                    <a:gd name="T11" fmla="*/ 115 h 534"/>
                    <a:gd name="T12" fmla="*/ 34 w 212"/>
                    <a:gd name="T13" fmla="*/ 117 h 534"/>
                    <a:gd name="T14" fmla="*/ 0 w 212"/>
                    <a:gd name="T15" fmla="*/ 147 h 534"/>
                    <a:gd name="T16" fmla="*/ 2 w 212"/>
                    <a:gd name="T17" fmla="*/ 270 h 534"/>
                    <a:gd name="T18" fmla="*/ 30 w 212"/>
                    <a:gd name="T19" fmla="*/ 312 h 534"/>
                    <a:gd name="T20" fmla="*/ 53 w 212"/>
                    <a:gd name="T21" fmla="*/ 515 h 534"/>
                    <a:gd name="T22" fmla="*/ 68 w 212"/>
                    <a:gd name="T23" fmla="*/ 534 h 534"/>
                    <a:gd name="T24" fmla="*/ 144 w 212"/>
                    <a:gd name="T25" fmla="*/ 534 h 534"/>
                    <a:gd name="T26" fmla="*/ 159 w 212"/>
                    <a:gd name="T27" fmla="*/ 515 h 534"/>
                    <a:gd name="T28" fmla="*/ 182 w 212"/>
                    <a:gd name="T29" fmla="*/ 312 h 534"/>
                    <a:gd name="T30" fmla="*/ 210 w 212"/>
                    <a:gd name="T31" fmla="*/ 270 h 534"/>
                    <a:gd name="T32" fmla="*/ 212 w 212"/>
                    <a:gd name="T33" fmla="*/ 147 h 534"/>
                    <a:gd name="T34" fmla="*/ 106 w 212"/>
                    <a:gd name="T35" fmla="*/ 0 h 534"/>
                    <a:gd name="T36" fmla="*/ 47 w 212"/>
                    <a:gd name="T37" fmla="*/ 59 h 534"/>
                    <a:gd name="T38" fmla="*/ 106 w 212"/>
                    <a:gd name="T39" fmla="*/ 118 h 534"/>
                    <a:gd name="T40" fmla="*/ 165 w 212"/>
                    <a:gd name="T41" fmla="*/ 59 h 534"/>
                    <a:gd name="T42" fmla="*/ 106 w 212"/>
                    <a:gd name="T43"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534">
                      <a:moveTo>
                        <a:pt x="212" y="147"/>
                      </a:moveTo>
                      <a:cubicBezTo>
                        <a:pt x="212" y="133"/>
                        <a:pt x="195" y="126"/>
                        <a:pt x="178" y="117"/>
                      </a:cubicBezTo>
                      <a:cubicBezTo>
                        <a:pt x="170" y="114"/>
                        <a:pt x="165" y="113"/>
                        <a:pt x="162" y="115"/>
                      </a:cubicBezTo>
                      <a:cubicBezTo>
                        <a:pt x="160" y="118"/>
                        <a:pt x="116" y="162"/>
                        <a:pt x="116" y="162"/>
                      </a:cubicBezTo>
                      <a:cubicBezTo>
                        <a:pt x="110" y="168"/>
                        <a:pt x="102" y="168"/>
                        <a:pt x="96" y="162"/>
                      </a:cubicBezTo>
                      <a:cubicBezTo>
                        <a:pt x="96" y="162"/>
                        <a:pt x="52" y="118"/>
                        <a:pt x="49" y="115"/>
                      </a:cubicBezTo>
                      <a:cubicBezTo>
                        <a:pt x="47" y="113"/>
                        <a:pt x="41" y="114"/>
                        <a:pt x="34" y="117"/>
                      </a:cubicBezTo>
                      <a:cubicBezTo>
                        <a:pt x="17" y="126"/>
                        <a:pt x="0" y="133"/>
                        <a:pt x="0" y="147"/>
                      </a:cubicBezTo>
                      <a:cubicBezTo>
                        <a:pt x="2" y="270"/>
                        <a:pt x="2" y="270"/>
                        <a:pt x="2" y="270"/>
                      </a:cubicBezTo>
                      <a:cubicBezTo>
                        <a:pt x="2" y="287"/>
                        <a:pt x="0" y="307"/>
                        <a:pt x="30" y="312"/>
                      </a:cubicBezTo>
                      <a:cubicBezTo>
                        <a:pt x="53" y="515"/>
                        <a:pt x="53" y="515"/>
                        <a:pt x="53" y="515"/>
                      </a:cubicBezTo>
                      <a:cubicBezTo>
                        <a:pt x="53" y="529"/>
                        <a:pt x="60" y="534"/>
                        <a:pt x="68" y="534"/>
                      </a:cubicBezTo>
                      <a:cubicBezTo>
                        <a:pt x="144" y="534"/>
                        <a:pt x="144" y="534"/>
                        <a:pt x="144" y="534"/>
                      </a:cubicBezTo>
                      <a:cubicBezTo>
                        <a:pt x="152" y="534"/>
                        <a:pt x="159" y="529"/>
                        <a:pt x="159" y="515"/>
                      </a:cubicBezTo>
                      <a:cubicBezTo>
                        <a:pt x="182" y="312"/>
                        <a:pt x="182" y="312"/>
                        <a:pt x="182" y="312"/>
                      </a:cubicBezTo>
                      <a:cubicBezTo>
                        <a:pt x="212" y="307"/>
                        <a:pt x="210" y="287"/>
                        <a:pt x="210" y="270"/>
                      </a:cubicBezTo>
                      <a:lnTo>
                        <a:pt x="212" y="147"/>
                      </a:lnTo>
                      <a:close/>
                      <a:moveTo>
                        <a:pt x="106" y="0"/>
                      </a:moveTo>
                      <a:cubicBezTo>
                        <a:pt x="74" y="0"/>
                        <a:pt x="47" y="27"/>
                        <a:pt x="47" y="59"/>
                      </a:cubicBezTo>
                      <a:cubicBezTo>
                        <a:pt x="47" y="91"/>
                        <a:pt x="74" y="118"/>
                        <a:pt x="106" y="118"/>
                      </a:cubicBezTo>
                      <a:cubicBezTo>
                        <a:pt x="138" y="118"/>
                        <a:pt x="165" y="91"/>
                        <a:pt x="165" y="59"/>
                      </a:cubicBezTo>
                      <a:cubicBezTo>
                        <a:pt x="165" y="27"/>
                        <a:pt x="138" y="0"/>
                        <a:pt x="106" y="0"/>
                      </a:cubicBezTo>
                      <a:close/>
                    </a:path>
                  </a:pathLst>
                </a:custGeom>
                <a:ln>
                  <a:noFill/>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323232"/>
                    </a:solidFill>
                    <a:latin typeface="Arial" pitchFamily="34" charset="0"/>
                    <a:ea typeface="ＭＳ Ｐゴシック" pitchFamily="-84" charset="-128"/>
                  </a:endParaRPr>
                </a:p>
              </p:txBody>
            </p:sp>
            <p:pic>
              <p:nvPicPr>
                <p:cNvPr id="50" name="Picture 8"/>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943184" y="3404406"/>
                  <a:ext cx="1205942" cy="2174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50"/>
              <p:cNvGrpSpPr/>
              <p:nvPr/>
            </p:nvGrpSpPr>
            <p:grpSpPr>
              <a:xfrm flipH="1">
                <a:off x="6998208" y="3185160"/>
                <a:ext cx="376774" cy="937039"/>
                <a:chOff x="7709123" y="2536169"/>
                <a:chExt cx="753546" cy="1874077"/>
              </a:xfrm>
            </p:grpSpPr>
            <p:sp>
              <p:nvSpPr>
                <p:cNvPr id="52" name="Freeform 6"/>
                <p:cNvSpPr>
                  <a:spLocks noEditPoints="1"/>
                </p:cNvSpPr>
                <p:nvPr/>
              </p:nvSpPr>
              <p:spPr bwMode="auto">
                <a:xfrm>
                  <a:off x="7709123" y="2536169"/>
                  <a:ext cx="742503" cy="1874077"/>
                </a:xfrm>
                <a:custGeom>
                  <a:avLst/>
                  <a:gdLst>
                    <a:gd name="T0" fmla="*/ 212 w 212"/>
                    <a:gd name="T1" fmla="*/ 147 h 534"/>
                    <a:gd name="T2" fmla="*/ 178 w 212"/>
                    <a:gd name="T3" fmla="*/ 117 h 534"/>
                    <a:gd name="T4" fmla="*/ 162 w 212"/>
                    <a:gd name="T5" fmla="*/ 115 h 534"/>
                    <a:gd name="T6" fmla="*/ 116 w 212"/>
                    <a:gd name="T7" fmla="*/ 162 h 534"/>
                    <a:gd name="T8" fmla="*/ 96 w 212"/>
                    <a:gd name="T9" fmla="*/ 162 h 534"/>
                    <a:gd name="T10" fmla="*/ 49 w 212"/>
                    <a:gd name="T11" fmla="*/ 115 h 534"/>
                    <a:gd name="T12" fmla="*/ 34 w 212"/>
                    <a:gd name="T13" fmla="*/ 117 h 534"/>
                    <a:gd name="T14" fmla="*/ 0 w 212"/>
                    <a:gd name="T15" fmla="*/ 147 h 534"/>
                    <a:gd name="T16" fmla="*/ 2 w 212"/>
                    <a:gd name="T17" fmla="*/ 270 h 534"/>
                    <a:gd name="T18" fmla="*/ 30 w 212"/>
                    <a:gd name="T19" fmla="*/ 312 h 534"/>
                    <a:gd name="T20" fmla="*/ 53 w 212"/>
                    <a:gd name="T21" fmla="*/ 515 h 534"/>
                    <a:gd name="T22" fmla="*/ 68 w 212"/>
                    <a:gd name="T23" fmla="*/ 534 h 534"/>
                    <a:gd name="T24" fmla="*/ 144 w 212"/>
                    <a:gd name="T25" fmla="*/ 534 h 534"/>
                    <a:gd name="T26" fmla="*/ 159 w 212"/>
                    <a:gd name="T27" fmla="*/ 515 h 534"/>
                    <a:gd name="T28" fmla="*/ 182 w 212"/>
                    <a:gd name="T29" fmla="*/ 312 h 534"/>
                    <a:gd name="T30" fmla="*/ 210 w 212"/>
                    <a:gd name="T31" fmla="*/ 270 h 534"/>
                    <a:gd name="T32" fmla="*/ 212 w 212"/>
                    <a:gd name="T33" fmla="*/ 147 h 534"/>
                    <a:gd name="T34" fmla="*/ 106 w 212"/>
                    <a:gd name="T35" fmla="*/ 0 h 534"/>
                    <a:gd name="T36" fmla="*/ 47 w 212"/>
                    <a:gd name="T37" fmla="*/ 59 h 534"/>
                    <a:gd name="T38" fmla="*/ 106 w 212"/>
                    <a:gd name="T39" fmla="*/ 118 h 534"/>
                    <a:gd name="T40" fmla="*/ 165 w 212"/>
                    <a:gd name="T41" fmla="*/ 59 h 534"/>
                    <a:gd name="T42" fmla="*/ 106 w 212"/>
                    <a:gd name="T43"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534">
                      <a:moveTo>
                        <a:pt x="212" y="147"/>
                      </a:moveTo>
                      <a:cubicBezTo>
                        <a:pt x="212" y="133"/>
                        <a:pt x="195" y="126"/>
                        <a:pt x="178" y="117"/>
                      </a:cubicBezTo>
                      <a:cubicBezTo>
                        <a:pt x="170" y="114"/>
                        <a:pt x="165" y="113"/>
                        <a:pt x="162" y="115"/>
                      </a:cubicBezTo>
                      <a:cubicBezTo>
                        <a:pt x="160" y="118"/>
                        <a:pt x="116" y="162"/>
                        <a:pt x="116" y="162"/>
                      </a:cubicBezTo>
                      <a:cubicBezTo>
                        <a:pt x="110" y="168"/>
                        <a:pt x="102" y="168"/>
                        <a:pt x="96" y="162"/>
                      </a:cubicBezTo>
                      <a:cubicBezTo>
                        <a:pt x="96" y="162"/>
                        <a:pt x="52" y="118"/>
                        <a:pt x="49" y="115"/>
                      </a:cubicBezTo>
                      <a:cubicBezTo>
                        <a:pt x="47" y="113"/>
                        <a:pt x="41" y="114"/>
                        <a:pt x="34" y="117"/>
                      </a:cubicBezTo>
                      <a:cubicBezTo>
                        <a:pt x="17" y="126"/>
                        <a:pt x="0" y="133"/>
                        <a:pt x="0" y="147"/>
                      </a:cubicBezTo>
                      <a:cubicBezTo>
                        <a:pt x="2" y="270"/>
                        <a:pt x="2" y="270"/>
                        <a:pt x="2" y="270"/>
                      </a:cubicBezTo>
                      <a:cubicBezTo>
                        <a:pt x="2" y="287"/>
                        <a:pt x="0" y="307"/>
                        <a:pt x="30" y="312"/>
                      </a:cubicBezTo>
                      <a:cubicBezTo>
                        <a:pt x="53" y="515"/>
                        <a:pt x="53" y="515"/>
                        <a:pt x="53" y="515"/>
                      </a:cubicBezTo>
                      <a:cubicBezTo>
                        <a:pt x="53" y="529"/>
                        <a:pt x="60" y="534"/>
                        <a:pt x="68" y="534"/>
                      </a:cubicBezTo>
                      <a:cubicBezTo>
                        <a:pt x="144" y="534"/>
                        <a:pt x="144" y="534"/>
                        <a:pt x="144" y="534"/>
                      </a:cubicBezTo>
                      <a:cubicBezTo>
                        <a:pt x="152" y="534"/>
                        <a:pt x="159" y="529"/>
                        <a:pt x="159" y="515"/>
                      </a:cubicBezTo>
                      <a:cubicBezTo>
                        <a:pt x="182" y="312"/>
                        <a:pt x="182" y="312"/>
                        <a:pt x="182" y="312"/>
                      </a:cubicBezTo>
                      <a:cubicBezTo>
                        <a:pt x="212" y="307"/>
                        <a:pt x="210" y="287"/>
                        <a:pt x="210" y="270"/>
                      </a:cubicBezTo>
                      <a:lnTo>
                        <a:pt x="212" y="147"/>
                      </a:lnTo>
                      <a:close/>
                      <a:moveTo>
                        <a:pt x="106" y="0"/>
                      </a:moveTo>
                      <a:cubicBezTo>
                        <a:pt x="74" y="0"/>
                        <a:pt x="47" y="27"/>
                        <a:pt x="47" y="59"/>
                      </a:cubicBezTo>
                      <a:cubicBezTo>
                        <a:pt x="47" y="91"/>
                        <a:pt x="74" y="118"/>
                        <a:pt x="106" y="118"/>
                      </a:cubicBezTo>
                      <a:cubicBezTo>
                        <a:pt x="138" y="118"/>
                        <a:pt x="165" y="91"/>
                        <a:pt x="165" y="59"/>
                      </a:cubicBezTo>
                      <a:cubicBezTo>
                        <a:pt x="165" y="27"/>
                        <a:pt x="138" y="0"/>
                        <a:pt x="106" y="0"/>
                      </a:cubicBezTo>
                      <a:close/>
                    </a:path>
                  </a:pathLst>
                </a:custGeom>
                <a:ln>
                  <a:noFill/>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323232"/>
                    </a:solidFill>
                    <a:latin typeface="Arial" pitchFamily="34" charset="0"/>
                    <a:ea typeface="ＭＳ Ｐゴシック" pitchFamily="-84" charset="-128"/>
                  </a:endParaRPr>
                </a:p>
              </p:txBody>
            </p:sp>
            <p:pic>
              <p:nvPicPr>
                <p:cNvPr id="53" name="Picture 8"/>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719990" y="3495847"/>
                  <a:ext cx="742679" cy="9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53"/>
              <p:cNvGrpSpPr/>
              <p:nvPr/>
            </p:nvGrpSpPr>
            <p:grpSpPr>
              <a:xfrm flipH="1">
                <a:off x="7781110" y="3524508"/>
                <a:ext cx="424634" cy="1057809"/>
                <a:chOff x="9261370" y="2535727"/>
                <a:chExt cx="849266" cy="2115617"/>
              </a:xfrm>
            </p:grpSpPr>
            <p:sp>
              <p:nvSpPr>
                <p:cNvPr id="55" name="Freeform 6"/>
                <p:cNvSpPr>
                  <a:spLocks noEditPoints="1"/>
                </p:cNvSpPr>
                <p:nvPr/>
              </p:nvSpPr>
              <p:spPr bwMode="auto">
                <a:xfrm>
                  <a:off x="9261370" y="2535727"/>
                  <a:ext cx="838200" cy="2115617"/>
                </a:xfrm>
                <a:custGeom>
                  <a:avLst/>
                  <a:gdLst>
                    <a:gd name="T0" fmla="*/ 212 w 212"/>
                    <a:gd name="T1" fmla="*/ 147 h 534"/>
                    <a:gd name="T2" fmla="*/ 178 w 212"/>
                    <a:gd name="T3" fmla="*/ 117 h 534"/>
                    <a:gd name="T4" fmla="*/ 162 w 212"/>
                    <a:gd name="T5" fmla="*/ 115 h 534"/>
                    <a:gd name="T6" fmla="*/ 116 w 212"/>
                    <a:gd name="T7" fmla="*/ 162 h 534"/>
                    <a:gd name="T8" fmla="*/ 96 w 212"/>
                    <a:gd name="T9" fmla="*/ 162 h 534"/>
                    <a:gd name="T10" fmla="*/ 49 w 212"/>
                    <a:gd name="T11" fmla="*/ 115 h 534"/>
                    <a:gd name="T12" fmla="*/ 34 w 212"/>
                    <a:gd name="T13" fmla="*/ 117 h 534"/>
                    <a:gd name="T14" fmla="*/ 0 w 212"/>
                    <a:gd name="T15" fmla="*/ 147 h 534"/>
                    <a:gd name="T16" fmla="*/ 2 w 212"/>
                    <a:gd name="T17" fmla="*/ 270 h 534"/>
                    <a:gd name="T18" fmla="*/ 30 w 212"/>
                    <a:gd name="T19" fmla="*/ 312 h 534"/>
                    <a:gd name="T20" fmla="*/ 53 w 212"/>
                    <a:gd name="T21" fmla="*/ 515 h 534"/>
                    <a:gd name="T22" fmla="*/ 68 w 212"/>
                    <a:gd name="T23" fmla="*/ 534 h 534"/>
                    <a:gd name="T24" fmla="*/ 144 w 212"/>
                    <a:gd name="T25" fmla="*/ 534 h 534"/>
                    <a:gd name="T26" fmla="*/ 159 w 212"/>
                    <a:gd name="T27" fmla="*/ 515 h 534"/>
                    <a:gd name="T28" fmla="*/ 182 w 212"/>
                    <a:gd name="T29" fmla="*/ 312 h 534"/>
                    <a:gd name="T30" fmla="*/ 210 w 212"/>
                    <a:gd name="T31" fmla="*/ 270 h 534"/>
                    <a:gd name="T32" fmla="*/ 212 w 212"/>
                    <a:gd name="T33" fmla="*/ 147 h 534"/>
                    <a:gd name="T34" fmla="*/ 106 w 212"/>
                    <a:gd name="T35" fmla="*/ 0 h 534"/>
                    <a:gd name="T36" fmla="*/ 47 w 212"/>
                    <a:gd name="T37" fmla="*/ 59 h 534"/>
                    <a:gd name="T38" fmla="*/ 106 w 212"/>
                    <a:gd name="T39" fmla="*/ 118 h 534"/>
                    <a:gd name="T40" fmla="*/ 165 w 212"/>
                    <a:gd name="T41" fmla="*/ 59 h 534"/>
                    <a:gd name="T42" fmla="*/ 106 w 212"/>
                    <a:gd name="T43"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534">
                      <a:moveTo>
                        <a:pt x="212" y="147"/>
                      </a:moveTo>
                      <a:cubicBezTo>
                        <a:pt x="212" y="133"/>
                        <a:pt x="195" y="126"/>
                        <a:pt x="178" y="117"/>
                      </a:cubicBezTo>
                      <a:cubicBezTo>
                        <a:pt x="170" y="114"/>
                        <a:pt x="165" y="113"/>
                        <a:pt x="162" y="115"/>
                      </a:cubicBezTo>
                      <a:cubicBezTo>
                        <a:pt x="160" y="118"/>
                        <a:pt x="116" y="162"/>
                        <a:pt x="116" y="162"/>
                      </a:cubicBezTo>
                      <a:cubicBezTo>
                        <a:pt x="110" y="168"/>
                        <a:pt x="102" y="168"/>
                        <a:pt x="96" y="162"/>
                      </a:cubicBezTo>
                      <a:cubicBezTo>
                        <a:pt x="96" y="162"/>
                        <a:pt x="52" y="118"/>
                        <a:pt x="49" y="115"/>
                      </a:cubicBezTo>
                      <a:cubicBezTo>
                        <a:pt x="47" y="113"/>
                        <a:pt x="41" y="114"/>
                        <a:pt x="34" y="117"/>
                      </a:cubicBezTo>
                      <a:cubicBezTo>
                        <a:pt x="17" y="126"/>
                        <a:pt x="0" y="133"/>
                        <a:pt x="0" y="147"/>
                      </a:cubicBezTo>
                      <a:cubicBezTo>
                        <a:pt x="2" y="270"/>
                        <a:pt x="2" y="270"/>
                        <a:pt x="2" y="270"/>
                      </a:cubicBezTo>
                      <a:cubicBezTo>
                        <a:pt x="2" y="287"/>
                        <a:pt x="0" y="307"/>
                        <a:pt x="30" y="312"/>
                      </a:cubicBezTo>
                      <a:cubicBezTo>
                        <a:pt x="53" y="515"/>
                        <a:pt x="53" y="515"/>
                        <a:pt x="53" y="515"/>
                      </a:cubicBezTo>
                      <a:cubicBezTo>
                        <a:pt x="53" y="529"/>
                        <a:pt x="60" y="534"/>
                        <a:pt x="68" y="534"/>
                      </a:cubicBezTo>
                      <a:cubicBezTo>
                        <a:pt x="144" y="534"/>
                        <a:pt x="144" y="534"/>
                        <a:pt x="144" y="534"/>
                      </a:cubicBezTo>
                      <a:cubicBezTo>
                        <a:pt x="152" y="534"/>
                        <a:pt x="159" y="529"/>
                        <a:pt x="159" y="515"/>
                      </a:cubicBezTo>
                      <a:cubicBezTo>
                        <a:pt x="182" y="312"/>
                        <a:pt x="182" y="312"/>
                        <a:pt x="182" y="312"/>
                      </a:cubicBezTo>
                      <a:cubicBezTo>
                        <a:pt x="212" y="307"/>
                        <a:pt x="210" y="287"/>
                        <a:pt x="210" y="270"/>
                      </a:cubicBezTo>
                      <a:lnTo>
                        <a:pt x="212" y="147"/>
                      </a:lnTo>
                      <a:close/>
                      <a:moveTo>
                        <a:pt x="106" y="0"/>
                      </a:moveTo>
                      <a:cubicBezTo>
                        <a:pt x="74" y="0"/>
                        <a:pt x="47" y="27"/>
                        <a:pt x="47" y="59"/>
                      </a:cubicBezTo>
                      <a:cubicBezTo>
                        <a:pt x="47" y="91"/>
                        <a:pt x="74" y="118"/>
                        <a:pt x="106" y="118"/>
                      </a:cubicBezTo>
                      <a:cubicBezTo>
                        <a:pt x="138" y="118"/>
                        <a:pt x="165" y="91"/>
                        <a:pt x="165" y="59"/>
                      </a:cubicBezTo>
                      <a:cubicBezTo>
                        <a:pt x="165" y="27"/>
                        <a:pt x="138" y="0"/>
                        <a:pt x="106" y="0"/>
                      </a:cubicBezTo>
                      <a:close/>
                    </a:path>
                  </a:pathLst>
                </a:custGeom>
                <a:ln>
                  <a:noFill/>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323232"/>
                    </a:solidFill>
                    <a:latin typeface="Arial" pitchFamily="34" charset="0"/>
                    <a:ea typeface="ＭＳ Ｐゴシック" pitchFamily="-84" charset="-128"/>
                  </a:endParaRPr>
                </a:p>
              </p:txBody>
            </p:sp>
            <p:pic>
              <p:nvPicPr>
                <p:cNvPr id="56" name="Picture 8"/>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9272237" y="3358685"/>
                  <a:ext cx="838399" cy="129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56"/>
              <p:cNvGrpSpPr/>
              <p:nvPr/>
            </p:nvGrpSpPr>
            <p:grpSpPr>
              <a:xfrm flipH="1">
                <a:off x="7266849" y="3986613"/>
                <a:ext cx="500792" cy="1250137"/>
                <a:chOff x="10846647" y="2535726"/>
                <a:chExt cx="1001582" cy="2500273"/>
              </a:xfrm>
            </p:grpSpPr>
            <p:sp>
              <p:nvSpPr>
                <p:cNvPr id="58" name="Freeform 6"/>
                <p:cNvSpPr>
                  <a:spLocks noEditPoints="1"/>
                </p:cNvSpPr>
                <p:nvPr/>
              </p:nvSpPr>
              <p:spPr bwMode="auto">
                <a:xfrm>
                  <a:off x="10846647" y="2535726"/>
                  <a:ext cx="990600" cy="2500273"/>
                </a:xfrm>
                <a:custGeom>
                  <a:avLst/>
                  <a:gdLst>
                    <a:gd name="T0" fmla="*/ 212 w 212"/>
                    <a:gd name="T1" fmla="*/ 147 h 534"/>
                    <a:gd name="T2" fmla="*/ 178 w 212"/>
                    <a:gd name="T3" fmla="*/ 117 h 534"/>
                    <a:gd name="T4" fmla="*/ 162 w 212"/>
                    <a:gd name="T5" fmla="*/ 115 h 534"/>
                    <a:gd name="T6" fmla="*/ 116 w 212"/>
                    <a:gd name="T7" fmla="*/ 162 h 534"/>
                    <a:gd name="T8" fmla="*/ 96 w 212"/>
                    <a:gd name="T9" fmla="*/ 162 h 534"/>
                    <a:gd name="T10" fmla="*/ 49 w 212"/>
                    <a:gd name="T11" fmla="*/ 115 h 534"/>
                    <a:gd name="T12" fmla="*/ 34 w 212"/>
                    <a:gd name="T13" fmla="*/ 117 h 534"/>
                    <a:gd name="T14" fmla="*/ 0 w 212"/>
                    <a:gd name="T15" fmla="*/ 147 h 534"/>
                    <a:gd name="T16" fmla="*/ 2 w 212"/>
                    <a:gd name="T17" fmla="*/ 270 h 534"/>
                    <a:gd name="T18" fmla="*/ 30 w 212"/>
                    <a:gd name="T19" fmla="*/ 312 h 534"/>
                    <a:gd name="T20" fmla="*/ 53 w 212"/>
                    <a:gd name="T21" fmla="*/ 515 h 534"/>
                    <a:gd name="T22" fmla="*/ 68 w 212"/>
                    <a:gd name="T23" fmla="*/ 534 h 534"/>
                    <a:gd name="T24" fmla="*/ 144 w 212"/>
                    <a:gd name="T25" fmla="*/ 534 h 534"/>
                    <a:gd name="T26" fmla="*/ 159 w 212"/>
                    <a:gd name="T27" fmla="*/ 515 h 534"/>
                    <a:gd name="T28" fmla="*/ 182 w 212"/>
                    <a:gd name="T29" fmla="*/ 312 h 534"/>
                    <a:gd name="T30" fmla="*/ 210 w 212"/>
                    <a:gd name="T31" fmla="*/ 270 h 534"/>
                    <a:gd name="T32" fmla="*/ 212 w 212"/>
                    <a:gd name="T33" fmla="*/ 147 h 534"/>
                    <a:gd name="T34" fmla="*/ 106 w 212"/>
                    <a:gd name="T35" fmla="*/ 0 h 534"/>
                    <a:gd name="T36" fmla="*/ 47 w 212"/>
                    <a:gd name="T37" fmla="*/ 59 h 534"/>
                    <a:gd name="T38" fmla="*/ 106 w 212"/>
                    <a:gd name="T39" fmla="*/ 118 h 534"/>
                    <a:gd name="T40" fmla="*/ 165 w 212"/>
                    <a:gd name="T41" fmla="*/ 59 h 534"/>
                    <a:gd name="T42" fmla="*/ 106 w 212"/>
                    <a:gd name="T43"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534">
                      <a:moveTo>
                        <a:pt x="212" y="147"/>
                      </a:moveTo>
                      <a:cubicBezTo>
                        <a:pt x="212" y="133"/>
                        <a:pt x="195" y="126"/>
                        <a:pt x="178" y="117"/>
                      </a:cubicBezTo>
                      <a:cubicBezTo>
                        <a:pt x="170" y="114"/>
                        <a:pt x="165" y="113"/>
                        <a:pt x="162" y="115"/>
                      </a:cubicBezTo>
                      <a:cubicBezTo>
                        <a:pt x="160" y="118"/>
                        <a:pt x="116" y="162"/>
                        <a:pt x="116" y="162"/>
                      </a:cubicBezTo>
                      <a:cubicBezTo>
                        <a:pt x="110" y="168"/>
                        <a:pt x="102" y="168"/>
                        <a:pt x="96" y="162"/>
                      </a:cubicBezTo>
                      <a:cubicBezTo>
                        <a:pt x="96" y="162"/>
                        <a:pt x="52" y="118"/>
                        <a:pt x="49" y="115"/>
                      </a:cubicBezTo>
                      <a:cubicBezTo>
                        <a:pt x="47" y="113"/>
                        <a:pt x="41" y="114"/>
                        <a:pt x="34" y="117"/>
                      </a:cubicBezTo>
                      <a:cubicBezTo>
                        <a:pt x="17" y="126"/>
                        <a:pt x="0" y="133"/>
                        <a:pt x="0" y="147"/>
                      </a:cubicBezTo>
                      <a:cubicBezTo>
                        <a:pt x="2" y="270"/>
                        <a:pt x="2" y="270"/>
                        <a:pt x="2" y="270"/>
                      </a:cubicBezTo>
                      <a:cubicBezTo>
                        <a:pt x="2" y="287"/>
                        <a:pt x="0" y="307"/>
                        <a:pt x="30" y="312"/>
                      </a:cubicBezTo>
                      <a:cubicBezTo>
                        <a:pt x="53" y="515"/>
                        <a:pt x="53" y="515"/>
                        <a:pt x="53" y="515"/>
                      </a:cubicBezTo>
                      <a:cubicBezTo>
                        <a:pt x="53" y="529"/>
                        <a:pt x="60" y="534"/>
                        <a:pt x="68" y="534"/>
                      </a:cubicBezTo>
                      <a:cubicBezTo>
                        <a:pt x="144" y="534"/>
                        <a:pt x="144" y="534"/>
                        <a:pt x="144" y="534"/>
                      </a:cubicBezTo>
                      <a:cubicBezTo>
                        <a:pt x="152" y="534"/>
                        <a:pt x="159" y="529"/>
                        <a:pt x="159" y="515"/>
                      </a:cubicBezTo>
                      <a:cubicBezTo>
                        <a:pt x="182" y="312"/>
                        <a:pt x="182" y="312"/>
                        <a:pt x="182" y="312"/>
                      </a:cubicBezTo>
                      <a:cubicBezTo>
                        <a:pt x="212" y="307"/>
                        <a:pt x="210" y="287"/>
                        <a:pt x="210" y="270"/>
                      </a:cubicBezTo>
                      <a:lnTo>
                        <a:pt x="212" y="147"/>
                      </a:lnTo>
                      <a:close/>
                      <a:moveTo>
                        <a:pt x="106" y="0"/>
                      </a:moveTo>
                      <a:cubicBezTo>
                        <a:pt x="74" y="0"/>
                        <a:pt x="47" y="27"/>
                        <a:pt x="47" y="59"/>
                      </a:cubicBezTo>
                      <a:cubicBezTo>
                        <a:pt x="47" y="91"/>
                        <a:pt x="74" y="118"/>
                        <a:pt x="106" y="118"/>
                      </a:cubicBezTo>
                      <a:cubicBezTo>
                        <a:pt x="138" y="118"/>
                        <a:pt x="165" y="91"/>
                        <a:pt x="165" y="59"/>
                      </a:cubicBezTo>
                      <a:cubicBezTo>
                        <a:pt x="165" y="27"/>
                        <a:pt x="138" y="0"/>
                        <a:pt x="106" y="0"/>
                      </a:cubicBezTo>
                      <a:close/>
                    </a:path>
                  </a:pathLst>
                </a:custGeom>
                <a:ln>
                  <a:noFill/>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323232"/>
                    </a:solidFill>
                    <a:latin typeface="Arial" pitchFamily="34" charset="0"/>
                    <a:ea typeface="ＭＳ Ｐゴシック" pitchFamily="-84" charset="-128"/>
                  </a:endParaRPr>
                </a:p>
              </p:txBody>
            </p:sp>
            <p:pic>
              <p:nvPicPr>
                <p:cNvPr id="59" name="Picture 8"/>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0857394" y="4151166"/>
                  <a:ext cx="990835" cy="88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59"/>
              <p:cNvGrpSpPr/>
              <p:nvPr/>
            </p:nvGrpSpPr>
            <p:grpSpPr>
              <a:xfrm flipH="1">
                <a:off x="8200310" y="4307682"/>
                <a:ext cx="608405" cy="1521538"/>
                <a:chOff x="12497496" y="2535725"/>
                <a:chExt cx="1216809" cy="3043075"/>
              </a:xfrm>
            </p:grpSpPr>
            <p:sp>
              <p:nvSpPr>
                <p:cNvPr id="61" name="Freeform 6"/>
                <p:cNvSpPr>
                  <a:spLocks noEditPoints="1"/>
                </p:cNvSpPr>
                <p:nvPr/>
              </p:nvSpPr>
              <p:spPr bwMode="auto">
                <a:xfrm>
                  <a:off x="12497496" y="2535725"/>
                  <a:ext cx="1205656" cy="3043075"/>
                </a:xfrm>
                <a:custGeom>
                  <a:avLst/>
                  <a:gdLst>
                    <a:gd name="T0" fmla="*/ 212 w 212"/>
                    <a:gd name="T1" fmla="*/ 147 h 534"/>
                    <a:gd name="T2" fmla="*/ 178 w 212"/>
                    <a:gd name="T3" fmla="*/ 117 h 534"/>
                    <a:gd name="T4" fmla="*/ 162 w 212"/>
                    <a:gd name="T5" fmla="*/ 115 h 534"/>
                    <a:gd name="T6" fmla="*/ 116 w 212"/>
                    <a:gd name="T7" fmla="*/ 162 h 534"/>
                    <a:gd name="T8" fmla="*/ 96 w 212"/>
                    <a:gd name="T9" fmla="*/ 162 h 534"/>
                    <a:gd name="T10" fmla="*/ 49 w 212"/>
                    <a:gd name="T11" fmla="*/ 115 h 534"/>
                    <a:gd name="T12" fmla="*/ 34 w 212"/>
                    <a:gd name="T13" fmla="*/ 117 h 534"/>
                    <a:gd name="T14" fmla="*/ 0 w 212"/>
                    <a:gd name="T15" fmla="*/ 147 h 534"/>
                    <a:gd name="T16" fmla="*/ 2 w 212"/>
                    <a:gd name="T17" fmla="*/ 270 h 534"/>
                    <a:gd name="T18" fmla="*/ 30 w 212"/>
                    <a:gd name="T19" fmla="*/ 312 h 534"/>
                    <a:gd name="T20" fmla="*/ 53 w 212"/>
                    <a:gd name="T21" fmla="*/ 515 h 534"/>
                    <a:gd name="T22" fmla="*/ 68 w 212"/>
                    <a:gd name="T23" fmla="*/ 534 h 534"/>
                    <a:gd name="T24" fmla="*/ 144 w 212"/>
                    <a:gd name="T25" fmla="*/ 534 h 534"/>
                    <a:gd name="T26" fmla="*/ 159 w 212"/>
                    <a:gd name="T27" fmla="*/ 515 h 534"/>
                    <a:gd name="T28" fmla="*/ 182 w 212"/>
                    <a:gd name="T29" fmla="*/ 312 h 534"/>
                    <a:gd name="T30" fmla="*/ 210 w 212"/>
                    <a:gd name="T31" fmla="*/ 270 h 534"/>
                    <a:gd name="T32" fmla="*/ 212 w 212"/>
                    <a:gd name="T33" fmla="*/ 147 h 534"/>
                    <a:gd name="T34" fmla="*/ 106 w 212"/>
                    <a:gd name="T35" fmla="*/ 0 h 534"/>
                    <a:gd name="T36" fmla="*/ 47 w 212"/>
                    <a:gd name="T37" fmla="*/ 59 h 534"/>
                    <a:gd name="T38" fmla="*/ 106 w 212"/>
                    <a:gd name="T39" fmla="*/ 118 h 534"/>
                    <a:gd name="T40" fmla="*/ 165 w 212"/>
                    <a:gd name="T41" fmla="*/ 59 h 534"/>
                    <a:gd name="T42" fmla="*/ 106 w 212"/>
                    <a:gd name="T43"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534">
                      <a:moveTo>
                        <a:pt x="212" y="147"/>
                      </a:moveTo>
                      <a:cubicBezTo>
                        <a:pt x="212" y="133"/>
                        <a:pt x="195" y="126"/>
                        <a:pt x="178" y="117"/>
                      </a:cubicBezTo>
                      <a:cubicBezTo>
                        <a:pt x="170" y="114"/>
                        <a:pt x="165" y="113"/>
                        <a:pt x="162" y="115"/>
                      </a:cubicBezTo>
                      <a:cubicBezTo>
                        <a:pt x="160" y="118"/>
                        <a:pt x="116" y="162"/>
                        <a:pt x="116" y="162"/>
                      </a:cubicBezTo>
                      <a:cubicBezTo>
                        <a:pt x="110" y="168"/>
                        <a:pt x="102" y="168"/>
                        <a:pt x="96" y="162"/>
                      </a:cubicBezTo>
                      <a:cubicBezTo>
                        <a:pt x="96" y="162"/>
                        <a:pt x="52" y="118"/>
                        <a:pt x="49" y="115"/>
                      </a:cubicBezTo>
                      <a:cubicBezTo>
                        <a:pt x="47" y="113"/>
                        <a:pt x="41" y="114"/>
                        <a:pt x="34" y="117"/>
                      </a:cubicBezTo>
                      <a:cubicBezTo>
                        <a:pt x="17" y="126"/>
                        <a:pt x="0" y="133"/>
                        <a:pt x="0" y="147"/>
                      </a:cubicBezTo>
                      <a:cubicBezTo>
                        <a:pt x="2" y="270"/>
                        <a:pt x="2" y="270"/>
                        <a:pt x="2" y="270"/>
                      </a:cubicBezTo>
                      <a:cubicBezTo>
                        <a:pt x="2" y="287"/>
                        <a:pt x="0" y="307"/>
                        <a:pt x="30" y="312"/>
                      </a:cubicBezTo>
                      <a:cubicBezTo>
                        <a:pt x="53" y="515"/>
                        <a:pt x="53" y="515"/>
                        <a:pt x="53" y="515"/>
                      </a:cubicBezTo>
                      <a:cubicBezTo>
                        <a:pt x="53" y="529"/>
                        <a:pt x="60" y="534"/>
                        <a:pt x="68" y="534"/>
                      </a:cubicBezTo>
                      <a:cubicBezTo>
                        <a:pt x="144" y="534"/>
                        <a:pt x="144" y="534"/>
                        <a:pt x="144" y="534"/>
                      </a:cubicBezTo>
                      <a:cubicBezTo>
                        <a:pt x="152" y="534"/>
                        <a:pt x="159" y="529"/>
                        <a:pt x="159" y="515"/>
                      </a:cubicBezTo>
                      <a:cubicBezTo>
                        <a:pt x="182" y="312"/>
                        <a:pt x="182" y="312"/>
                        <a:pt x="182" y="312"/>
                      </a:cubicBezTo>
                      <a:cubicBezTo>
                        <a:pt x="212" y="307"/>
                        <a:pt x="210" y="287"/>
                        <a:pt x="210" y="270"/>
                      </a:cubicBezTo>
                      <a:lnTo>
                        <a:pt x="212" y="147"/>
                      </a:lnTo>
                      <a:close/>
                      <a:moveTo>
                        <a:pt x="106" y="0"/>
                      </a:moveTo>
                      <a:cubicBezTo>
                        <a:pt x="74" y="0"/>
                        <a:pt x="47" y="27"/>
                        <a:pt x="47" y="59"/>
                      </a:cubicBezTo>
                      <a:cubicBezTo>
                        <a:pt x="47" y="91"/>
                        <a:pt x="74" y="118"/>
                        <a:pt x="106" y="118"/>
                      </a:cubicBezTo>
                      <a:cubicBezTo>
                        <a:pt x="138" y="118"/>
                        <a:pt x="165" y="91"/>
                        <a:pt x="165" y="59"/>
                      </a:cubicBezTo>
                      <a:cubicBezTo>
                        <a:pt x="165" y="27"/>
                        <a:pt x="138" y="0"/>
                        <a:pt x="106" y="0"/>
                      </a:cubicBezTo>
                      <a:close/>
                    </a:path>
                  </a:pathLst>
                </a:custGeom>
                <a:ln>
                  <a:noFill/>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323232"/>
                    </a:solidFill>
                    <a:latin typeface="Arial" pitchFamily="34" charset="0"/>
                    <a:ea typeface="ＭＳ Ｐゴシック" pitchFamily="-84" charset="-128"/>
                  </a:endParaRPr>
                </a:p>
              </p:txBody>
            </p:sp>
            <p:pic>
              <p:nvPicPr>
                <p:cNvPr id="62" name="Picture 8"/>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t="15024"/>
                <a:stretch/>
              </p:blipFill>
              <p:spPr bwMode="auto">
                <a:xfrm>
                  <a:off x="12508363" y="2992927"/>
                  <a:ext cx="1205942" cy="258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3" name="Group 69"/>
            <p:cNvGrpSpPr/>
            <p:nvPr/>
          </p:nvGrpSpPr>
          <p:grpSpPr>
            <a:xfrm>
              <a:off x="6858000" y="1110017"/>
              <a:ext cx="1166881" cy="789746"/>
              <a:chOff x="7143785" y="4603027"/>
              <a:chExt cx="3514431" cy="1730699"/>
            </a:xfrm>
          </p:grpSpPr>
          <p:sp>
            <p:nvSpPr>
              <p:cNvPr id="73" name="Freeform 11"/>
              <p:cNvSpPr>
                <a:spLocks noEditPoints="1"/>
              </p:cNvSpPr>
              <p:nvPr/>
            </p:nvSpPr>
            <p:spPr bwMode="auto">
              <a:xfrm rot="5400000">
                <a:off x="8035650" y="3711170"/>
                <a:ext cx="1730691" cy="3514422"/>
              </a:xfrm>
              <a:custGeom>
                <a:avLst/>
                <a:gdLst>
                  <a:gd name="T0" fmla="*/ 123 w 140"/>
                  <a:gd name="T1" fmla="*/ 0 h 235"/>
                  <a:gd name="T2" fmla="*/ 17 w 140"/>
                  <a:gd name="T3" fmla="*/ 0 h 235"/>
                  <a:gd name="T4" fmla="*/ 0 w 140"/>
                  <a:gd name="T5" fmla="*/ 17 h 235"/>
                  <a:gd name="T6" fmla="*/ 0 w 140"/>
                  <a:gd name="T7" fmla="*/ 219 h 235"/>
                  <a:gd name="T8" fmla="*/ 17 w 140"/>
                  <a:gd name="T9" fmla="*/ 235 h 235"/>
                  <a:gd name="T10" fmla="*/ 123 w 140"/>
                  <a:gd name="T11" fmla="*/ 235 h 235"/>
                  <a:gd name="T12" fmla="*/ 140 w 140"/>
                  <a:gd name="T13" fmla="*/ 219 h 235"/>
                  <a:gd name="T14" fmla="*/ 140 w 140"/>
                  <a:gd name="T15" fmla="*/ 17 h 235"/>
                  <a:gd name="T16" fmla="*/ 123 w 140"/>
                  <a:gd name="T17" fmla="*/ 0 h 235"/>
                  <a:gd name="T18" fmla="*/ 70 w 140"/>
                  <a:gd name="T19" fmla="*/ 227 h 235"/>
                  <a:gd name="T20" fmla="*/ 58 w 140"/>
                  <a:gd name="T21" fmla="*/ 215 h 235"/>
                  <a:gd name="T22" fmla="*/ 70 w 140"/>
                  <a:gd name="T23" fmla="*/ 203 h 235"/>
                  <a:gd name="T24" fmla="*/ 82 w 140"/>
                  <a:gd name="T25" fmla="*/ 215 h 235"/>
                  <a:gd name="T26" fmla="*/ 70 w 140"/>
                  <a:gd name="T27" fmla="*/ 227 h 235"/>
                  <a:gd name="T28" fmla="*/ 134 w 140"/>
                  <a:gd name="T29" fmla="*/ 183 h 235"/>
                  <a:gd name="T30" fmla="*/ 122 w 140"/>
                  <a:gd name="T31" fmla="*/ 196 h 235"/>
                  <a:gd name="T32" fmla="*/ 19 w 140"/>
                  <a:gd name="T33" fmla="*/ 196 h 235"/>
                  <a:gd name="T34" fmla="*/ 6 w 140"/>
                  <a:gd name="T35" fmla="*/ 183 h 235"/>
                  <a:gd name="T36" fmla="*/ 6 w 140"/>
                  <a:gd name="T37" fmla="*/ 18 h 235"/>
                  <a:gd name="T38" fmla="*/ 19 w 140"/>
                  <a:gd name="T39" fmla="*/ 6 h 235"/>
                  <a:gd name="T40" fmla="*/ 122 w 140"/>
                  <a:gd name="T41" fmla="*/ 6 h 235"/>
                  <a:gd name="T42" fmla="*/ 134 w 140"/>
                  <a:gd name="T43" fmla="*/ 18 h 235"/>
                  <a:gd name="T44" fmla="*/ 134 w 140"/>
                  <a:gd name="T45" fmla="*/ 18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235">
                    <a:moveTo>
                      <a:pt x="123" y="0"/>
                    </a:moveTo>
                    <a:cubicBezTo>
                      <a:pt x="17" y="0"/>
                      <a:pt x="17" y="0"/>
                      <a:pt x="17" y="0"/>
                    </a:cubicBezTo>
                    <a:cubicBezTo>
                      <a:pt x="8" y="0"/>
                      <a:pt x="0" y="7"/>
                      <a:pt x="0" y="17"/>
                    </a:cubicBezTo>
                    <a:cubicBezTo>
                      <a:pt x="0" y="219"/>
                      <a:pt x="0" y="219"/>
                      <a:pt x="0" y="219"/>
                    </a:cubicBezTo>
                    <a:cubicBezTo>
                      <a:pt x="0" y="228"/>
                      <a:pt x="8" y="235"/>
                      <a:pt x="17" y="235"/>
                    </a:cubicBezTo>
                    <a:cubicBezTo>
                      <a:pt x="123" y="235"/>
                      <a:pt x="123" y="235"/>
                      <a:pt x="123" y="235"/>
                    </a:cubicBezTo>
                    <a:cubicBezTo>
                      <a:pt x="133" y="235"/>
                      <a:pt x="140" y="228"/>
                      <a:pt x="140" y="219"/>
                    </a:cubicBezTo>
                    <a:cubicBezTo>
                      <a:pt x="140" y="17"/>
                      <a:pt x="140" y="17"/>
                      <a:pt x="140" y="17"/>
                    </a:cubicBezTo>
                    <a:cubicBezTo>
                      <a:pt x="140" y="7"/>
                      <a:pt x="133" y="0"/>
                      <a:pt x="123" y="0"/>
                    </a:cubicBezTo>
                    <a:close/>
                    <a:moveTo>
                      <a:pt x="70" y="227"/>
                    </a:moveTo>
                    <a:cubicBezTo>
                      <a:pt x="63" y="227"/>
                      <a:pt x="58" y="222"/>
                      <a:pt x="58" y="215"/>
                    </a:cubicBezTo>
                    <a:cubicBezTo>
                      <a:pt x="58" y="208"/>
                      <a:pt x="63" y="203"/>
                      <a:pt x="70" y="203"/>
                    </a:cubicBezTo>
                    <a:cubicBezTo>
                      <a:pt x="77" y="203"/>
                      <a:pt x="82" y="208"/>
                      <a:pt x="82" y="215"/>
                    </a:cubicBezTo>
                    <a:cubicBezTo>
                      <a:pt x="82" y="222"/>
                      <a:pt x="77" y="227"/>
                      <a:pt x="70" y="227"/>
                    </a:cubicBezTo>
                    <a:close/>
                    <a:moveTo>
                      <a:pt x="134" y="183"/>
                    </a:moveTo>
                    <a:cubicBezTo>
                      <a:pt x="134" y="190"/>
                      <a:pt x="129" y="196"/>
                      <a:pt x="122" y="196"/>
                    </a:cubicBezTo>
                    <a:cubicBezTo>
                      <a:pt x="19" y="196"/>
                      <a:pt x="19" y="196"/>
                      <a:pt x="19" y="196"/>
                    </a:cubicBezTo>
                    <a:cubicBezTo>
                      <a:pt x="12" y="196"/>
                      <a:pt x="6" y="190"/>
                      <a:pt x="6" y="183"/>
                    </a:cubicBezTo>
                    <a:cubicBezTo>
                      <a:pt x="6" y="18"/>
                      <a:pt x="6" y="18"/>
                      <a:pt x="6" y="18"/>
                    </a:cubicBezTo>
                    <a:cubicBezTo>
                      <a:pt x="6" y="11"/>
                      <a:pt x="12" y="6"/>
                      <a:pt x="19" y="6"/>
                    </a:cubicBezTo>
                    <a:cubicBezTo>
                      <a:pt x="122" y="6"/>
                      <a:pt x="122" y="6"/>
                      <a:pt x="122" y="6"/>
                    </a:cubicBezTo>
                    <a:cubicBezTo>
                      <a:pt x="129" y="6"/>
                      <a:pt x="134" y="11"/>
                      <a:pt x="134" y="18"/>
                    </a:cubicBezTo>
                    <a:lnTo>
                      <a:pt x="134" y="183"/>
                    </a:lnTo>
                    <a:close/>
                  </a:path>
                </a:pathLst>
              </a:custGeom>
              <a:gradFill flip="none" rotWithShape="1">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16200000" scaled="1"/>
                <a:tileRect/>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solidFill>
                    <a:srgbClr val="323232"/>
                  </a:solidFill>
                  <a:latin typeface="Arial" pitchFamily="34" charset="0"/>
                  <a:ea typeface="ＭＳ Ｐゴシック" pitchFamily="-84" charset="-128"/>
                </a:endParaRPr>
              </a:p>
            </p:txBody>
          </p:sp>
          <p:sp>
            <p:nvSpPr>
              <p:cNvPr id="71" name="Rectangle 70"/>
              <p:cNvSpPr/>
              <p:nvPr/>
            </p:nvSpPr>
            <p:spPr>
              <a:xfrm>
                <a:off x="8377452" y="4603027"/>
                <a:ext cx="2026034" cy="1045447"/>
              </a:xfrm>
              <a:prstGeom prst="rect">
                <a:avLst/>
              </a:prstGeom>
            </p:spPr>
            <p:txBody>
              <a:bodyPr wrap="square" lIns="0" rIns="0" bIns="0" anchor="ctr">
                <a:spAutoFit/>
              </a:bodyPr>
              <a:lstStyle/>
              <a:p>
                <a:pPr algn="ctr"/>
                <a:r>
                  <a:rPr lang="en-US" sz="2800" b="1" dirty="0" smtClean="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23</a:t>
                </a:r>
                <a:r>
                  <a:rPr lang="en-US" b="1" dirty="0" smtClean="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a:t>
                </a:r>
                <a:endParaRPr lang="en-US"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endParaRPr>
              </a:p>
            </p:txBody>
          </p:sp>
          <p:sp>
            <p:nvSpPr>
              <p:cNvPr id="72" name="Rectangle 71"/>
              <p:cNvSpPr/>
              <p:nvPr/>
            </p:nvSpPr>
            <p:spPr>
              <a:xfrm>
                <a:off x="8765488" y="5403378"/>
                <a:ext cx="1892728" cy="775653"/>
              </a:xfrm>
              <a:prstGeom prst="rect">
                <a:avLst/>
              </a:prstGeom>
            </p:spPr>
            <p:txBody>
              <a:bodyPr wrap="square" lIns="0" rIns="0" bIns="0" anchor="ctr">
                <a:spAutoFit/>
              </a:bodyPr>
              <a:lstStyle/>
              <a:p>
                <a:r>
                  <a:rPr lang="en-US" sz="1000" dirty="0" smtClean="0">
                    <a:solidFill>
                      <a:srgbClr val="323232"/>
                    </a:solidFill>
                    <a:latin typeface="Arial" pitchFamily="34" charset="0"/>
                    <a:ea typeface="ＭＳ Ｐゴシック" pitchFamily="-84" charset="-128"/>
                  </a:rPr>
                  <a:t>WEB CHAT</a:t>
                </a:r>
                <a:endParaRPr lang="en-US" sz="600" dirty="0">
                  <a:solidFill>
                    <a:srgbClr val="323232"/>
                  </a:solidFill>
                  <a:latin typeface="Arial" pitchFamily="34" charset="0"/>
                  <a:ea typeface="ＭＳ Ｐゴシック" pitchFamily="-84" charset="-128"/>
                </a:endParaRPr>
              </a:p>
            </p:txBody>
          </p:sp>
        </p:grpSp>
        <p:grpSp>
          <p:nvGrpSpPr>
            <p:cNvPr id="14" name="Group 86"/>
            <p:cNvGrpSpPr/>
            <p:nvPr/>
          </p:nvGrpSpPr>
          <p:grpSpPr>
            <a:xfrm>
              <a:off x="5471800" y="1352939"/>
              <a:ext cx="1034908" cy="1271812"/>
              <a:chOff x="6029125" y="1462414"/>
              <a:chExt cx="1034908" cy="1271812"/>
            </a:xfrm>
          </p:grpSpPr>
          <p:sp>
            <p:nvSpPr>
              <p:cNvPr id="76" name="Freeform 6"/>
              <p:cNvSpPr>
                <a:spLocks noEditPoints="1"/>
              </p:cNvSpPr>
              <p:nvPr/>
            </p:nvSpPr>
            <p:spPr bwMode="auto">
              <a:xfrm>
                <a:off x="6039757" y="1462414"/>
                <a:ext cx="1007374" cy="1271812"/>
              </a:xfrm>
              <a:custGeom>
                <a:avLst/>
                <a:gdLst>
                  <a:gd name="T0" fmla="*/ 277 w 307"/>
                  <a:gd name="T1" fmla="*/ 0 h 282"/>
                  <a:gd name="T2" fmla="*/ 30 w 307"/>
                  <a:gd name="T3" fmla="*/ 0 h 282"/>
                  <a:gd name="T4" fmla="*/ 9 w 307"/>
                  <a:gd name="T5" fmla="*/ 9 h 282"/>
                  <a:gd name="T6" fmla="*/ 0 w 307"/>
                  <a:gd name="T7" fmla="*/ 30 h 282"/>
                  <a:gd name="T8" fmla="*/ 0 w 307"/>
                  <a:gd name="T9" fmla="*/ 195 h 282"/>
                  <a:gd name="T10" fmla="*/ 30 w 307"/>
                  <a:gd name="T11" fmla="*/ 225 h 282"/>
                  <a:gd name="T12" fmla="*/ 117 w 307"/>
                  <a:gd name="T13" fmla="*/ 225 h 282"/>
                  <a:gd name="T14" fmla="*/ 119 w 307"/>
                  <a:gd name="T15" fmla="*/ 229 h 282"/>
                  <a:gd name="T16" fmla="*/ 120 w 307"/>
                  <a:gd name="T17" fmla="*/ 230 h 282"/>
                  <a:gd name="T18" fmla="*/ 82 w 307"/>
                  <a:gd name="T19" fmla="*/ 258 h 282"/>
                  <a:gd name="T20" fmla="*/ 57 w 307"/>
                  <a:gd name="T21" fmla="*/ 270 h 282"/>
                  <a:gd name="T22" fmla="*/ 74 w 307"/>
                  <a:gd name="T23" fmla="*/ 282 h 282"/>
                  <a:gd name="T24" fmla="*/ 234 w 307"/>
                  <a:gd name="T25" fmla="*/ 282 h 282"/>
                  <a:gd name="T26" fmla="*/ 250 w 307"/>
                  <a:gd name="T27" fmla="*/ 270 h 282"/>
                  <a:gd name="T28" fmla="*/ 226 w 307"/>
                  <a:gd name="T29" fmla="*/ 258 h 282"/>
                  <a:gd name="T30" fmla="*/ 188 w 307"/>
                  <a:gd name="T31" fmla="*/ 230 h 282"/>
                  <a:gd name="T32" fmla="*/ 188 w 307"/>
                  <a:gd name="T33" fmla="*/ 228 h 282"/>
                  <a:gd name="T34" fmla="*/ 191 w 307"/>
                  <a:gd name="T35" fmla="*/ 225 h 282"/>
                  <a:gd name="T36" fmla="*/ 277 w 307"/>
                  <a:gd name="T37" fmla="*/ 225 h 282"/>
                  <a:gd name="T38" fmla="*/ 307 w 307"/>
                  <a:gd name="T39" fmla="*/ 195 h 282"/>
                  <a:gd name="T40" fmla="*/ 307 w 307"/>
                  <a:gd name="T41" fmla="*/ 30 h 282"/>
                  <a:gd name="T42" fmla="*/ 277 w 307"/>
                  <a:gd name="T43" fmla="*/ 0 h 282"/>
                  <a:gd name="T44" fmla="*/ 264 w 307"/>
                  <a:gd name="T45" fmla="*/ 213 h 282"/>
                  <a:gd name="T46" fmla="*/ 259 w 307"/>
                  <a:gd name="T47" fmla="*/ 208 h 282"/>
                  <a:gd name="T48" fmla="*/ 264 w 307"/>
                  <a:gd name="T49" fmla="*/ 202 h 282"/>
                  <a:gd name="T50" fmla="*/ 270 w 307"/>
                  <a:gd name="T51" fmla="*/ 208 h 282"/>
                  <a:gd name="T52" fmla="*/ 264 w 307"/>
                  <a:gd name="T53" fmla="*/ 213 h 282"/>
                  <a:gd name="T54" fmla="*/ 295 w 307"/>
                  <a:gd name="T55" fmla="*/ 171 h 282"/>
                  <a:gd name="T56" fmla="*/ 275 w 307"/>
                  <a:gd name="T57" fmla="*/ 191 h 282"/>
                  <a:gd name="T58" fmla="*/ 33 w 307"/>
                  <a:gd name="T59" fmla="*/ 191 h 282"/>
                  <a:gd name="T60" fmla="*/ 13 w 307"/>
                  <a:gd name="T61" fmla="*/ 171 h 282"/>
                  <a:gd name="T62" fmla="*/ 13 w 307"/>
                  <a:gd name="T63" fmla="*/ 32 h 282"/>
                  <a:gd name="T64" fmla="*/ 33 w 307"/>
                  <a:gd name="T65" fmla="*/ 12 h 282"/>
                  <a:gd name="T66" fmla="*/ 275 w 307"/>
                  <a:gd name="T67" fmla="*/ 12 h 282"/>
                  <a:gd name="T68" fmla="*/ 295 w 307"/>
                  <a:gd name="T69" fmla="*/ 32 h 282"/>
                  <a:gd name="T70" fmla="*/ 295 w 307"/>
                  <a:gd name="T71"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7" h="282">
                    <a:moveTo>
                      <a:pt x="277" y="0"/>
                    </a:moveTo>
                    <a:cubicBezTo>
                      <a:pt x="30" y="0"/>
                      <a:pt x="30" y="0"/>
                      <a:pt x="30" y="0"/>
                    </a:cubicBezTo>
                    <a:cubicBezTo>
                      <a:pt x="22" y="0"/>
                      <a:pt x="15" y="3"/>
                      <a:pt x="9" y="9"/>
                    </a:cubicBezTo>
                    <a:cubicBezTo>
                      <a:pt x="3" y="14"/>
                      <a:pt x="0" y="22"/>
                      <a:pt x="0" y="30"/>
                    </a:cubicBezTo>
                    <a:cubicBezTo>
                      <a:pt x="0" y="195"/>
                      <a:pt x="0" y="195"/>
                      <a:pt x="0" y="195"/>
                    </a:cubicBezTo>
                    <a:cubicBezTo>
                      <a:pt x="0" y="211"/>
                      <a:pt x="14" y="225"/>
                      <a:pt x="30" y="225"/>
                    </a:cubicBezTo>
                    <a:cubicBezTo>
                      <a:pt x="30" y="225"/>
                      <a:pt x="114" y="225"/>
                      <a:pt x="117" y="225"/>
                    </a:cubicBezTo>
                    <a:cubicBezTo>
                      <a:pt x="118" y="226"/>
                      <a:pt x="119" y="227"/>
                      <a:pt x="119" y="229"/>
                    </a:cubicBezTo>
                    <a:cubicBezTo>
                      <a:pt x="119" y="229"/>
                      <a:pt x="120" y="229"/>
                      <a:pt x="120" y="230"/>
                    </a:cubicBezTo>
                    <a:cubicBezTo>
                      <a:pt x="120" y="241"/>
                      <a:pt x="98" y="255"/>
                      <a:pt x="82" y="258"/>
                    </a:cubicBezTo>
                    <a:cubicBezTo>
                      <a:pt x="67" y="261"/>
                      <a:pt x="57" y="264"/>
                      <a:pt x="57" y="270"/>
                    </a:cubicBezTo>
                    <a:cubicBezTo>
                      <a:pt x="57" y="278"/>
                      <a:pt x="65" y="282"/>
                      <a:pt x="74" y="282"/>
                    </a:cubicBezTo>
                    <a:cubicBezTo>
                      <a:pt x="234" y="282"/>
                      <a:pt x="234" y="282"/>
                      <a:pt x="234" y="282"/>
                    </a:cubicBezTo>
                    <a:cubicBezTo>
                      <a:pt x="242" y="282"/>
                      <a:pt x="250" y="278"/>
                      <a:pt x="250" y="270"/>
                    </a:cubicBezTo>
                    <a:cubicBezTo>
                      <a:pt x="250" y="264"/>
                      <a:pt x="241" y="261"/>
                      <a:pt x="226" y="258"/>
                    </a:cubicBezTo>
                    <a:cubicBezTo>
                      <a:pt x="210" y="255"/>
                      <a:pt x="188" y="241"/>
                      <a:pt x="188" y="230"/>
                    </a:cubicBezTo>
                    <a:cubicBezTo>
                      <a:pt x="188" y="229"/>
                      <a:pt x="188" y="229"/>
                      <a:pt x="188" y="228"/>
                    </a:cubicBezTo>
                    <a:cubicBezTo>
                      <a:pt x="188" y="227"/>
                      <a:pt x="189" y="226"/>
                      <a:pt x="191" y="225"/>
                    </a:cubicBezTo>
                    <a:cubicBezTo>
                      <a:pt x="194" y="225"/>
                      <a:pt x="277" y="225"/>
                      <a:pt x="277" y="225"/>
                    </a:cubicBezTo>
                    <a:cubicBezTo>
                      <a:pt x="294" y="225"/>
                      <a:pt x="307" y="211"/>
                      <a:pt x="307" y="195"/>
                    </a:cubicBezTo>
                    <a:cubicBezTo>
                      <a:pt x="307" y="30"/>
                      <a:pt x="307" y="30"/>
                      <a:pt x="307" y="30"/>
                    </a:cubicBezTo>
                    <a:cubicBezTo>
                      <a:pt x="307" y="13"/>
                      <a:pt x="294" y="0"/>
                      <a:pt x="277" y="0"/>
                    </a:cubicBezTo>
                    <a:close/>
                    <a:moveTo>
                      <a:pt x="264" y="213"/>
                    </a:moveTo>
                    <a:cubicBezTo>
                      <a:pt x="261" y="213"/>
                      <a:pt x="259" y="211"/>
                      <a:pt x="259" y="208"/>
                    </a:cubicBezTo>
                    <a:cubicBezTo>
                      <a:pt x="259" y="204"/>
                      <a:pt x="261" y="202"/>
                      <a:pt x="264" y="202"/>
                    </a:cubicBezTo>
                    <a:cubicBezTo>
                      <a:pt x="267" y="202"/>
                      <a:pt x="270" y="204"/>
                      <a:pt x="270" y="208"/>
                    </a:cubicBezTo>
                    <a:cubicBezTo>
                      <a:pt x="270" y="211"/>
                      <a:pt x="267" y="213"/>
                      <a:pt x="264" y="213"/>
                    </a:cubicBezTo>
                    <a:close/>
                    <a:moveTo>
                      <a:pt x="295" y="171"/>
                    </a:moveTo>
                    <a:cubicBezTo>
                      <a:pt x="295" y="182"/>
                      <a:pt x="286" y="191"/>
                      <a:pt x="275" y="191"/>
                    </a:cubicBezTo>
                    <a:cubicBezTo>
                      <a:pt x="33" y="191"/>
                      <a:pt x="33" y="191"/>
                      <a:pt x="33" y="191"/>
                    </a:cubicBezTo>
                    <a:cubicBezTo>
                      <a:pt x="22" y="191"/>
                      <a:pt x="13" y="182"/>
                      <a:pt x="13" y="171"/>
                    </a:cubicBezTo>
                    <a:cubicBezTo>
                      <a:pt x="13" y="32"/>
                      <a:pt x="13" y="32"/>
                      <a:pt x="13" y="32"/>
                    </a:cubicBezTo>
                    <a:cubicBezTo>
                      <a:pt x="13" y="21"/>
                      <a:pt x="22" y="12"/>
                      <a:pt x="33" y="12"/>
                    </a:cubicBezTo>
                    <a:cubicBezTo>
                      <a:pt x="275" y="12"/>
                      <a:pt x="275" y="12"/>
                      <a:pt x="275" y="12"/>
                    </a:cubicBezTo>
                    <a:cubicBezTo>
                      <a:pt x="286" y="12"/>
                      <a:pt x="295" y="21"/>
                      <a:pt x="295" y="32"/>
                    </a:cubicBezTo>
                    <a:lnTo>
                      <a:pt x="295" y="171"/>
                    </a:lnTo>
                    <a:close/>
                  </a:path>
                </a:pathLst>
              </a:custGeom>
              <a:gradFill flip="none" rotWithShape="1">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16200000" scaled="1"/>
                <a:tileRect/>
              </a:gradFill>
              <a:ln>
                <a:noFill/>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sz="1100" dirty="0">
                  <a:solidFill>
                    <a:srgbClr val="323232"/>
                  </a:solidFill>
                  <a:latin typeface="Arial" pitchFamily="34" charset="0"/>
                  <a:ea typeface="ＭＳ Ｐゴシック" pitchFamily="-84" charset="-128"/>
                </a:endParaRPr>
              </a:p>
            </p:txBody>
          </p:sp>
          <p:sp>
            <p:nvSpPr>
              <p:cNvPr id="77" name="Rectangle 76"/>
              <p:cNvSpPr/>
              <p:nvPr/>
            </p:nvSpPr>
            <p:spPr>
              <a:xfrm>
                <a:off x="6029125" y="1547679"/>
                <a:ext cx="1034908" cy="621047"/>
              </a:xfrm>
              <a:prstGeom prst="rect">
                <a:avLst/>
              </a:prstGeom>
            </p:spPr>
            <p:txBody>
              <a:bodyPr wrap="square" lIns="0" rIns="0" bIns="0" anchor="ctr">
                <a:spAutoFit/>
              </a:bodyPr>
              <a:lstStyle/>
              <a:p>
                <a:pPr algn="ctr"/>
                <a:r>
                  <a:rPr lang="en-US" sz="28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59</a:t>
                </a:r>
                <a:r>
                  <a:rPr lang="en-US"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a:t>
                </a:r>
                <a:endParaRPr lang="en-US" sz="28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endParaRPr>
              </a:p>
              <a:p>
                <a:pPr algn="ctr"/>
                <a:r>
                  <a:rPr lang="en-US" sz="1000" dirty="0">
                    <a:solidFill>
                      <a:srgbClr val="323232"/>
                    </a:solidFill>
                    <a:latin typeface="Arial" pitchFamily="34" charset="0"/>
                    <a:ea typeface="ＭＳ Ｐゴシック" pitchFamily="-84" charset="-128"/>
                  </a:rPr>
                  <a:t>INTERNET </a:t>
                </a:r>
                <a:br>
                  <a:rPr lang="en-US" sz="1000" dirty="0">
                    <a:solidFill>
                      <a:srgbClr val="323232"/>
                    </a:solidFill>
                    <a:latin typeface="Arial" pitchFamily="34" charset="0"/>
                    <a:ea typeface="ＭＳ Ｐゴシック" pitchFamily="-84" charset="-128"/>
                  </a:rPr>
                </a:br>
                <a:r>
                  <a:rPr lang="en-US" sz="1000" dirty="0">
                    <a:solidFill>
                      <a:srgbClr val="323232"/>
                    </a:solidFill>
                    <a:latin typeface="Arial" pitchFamily="34" charset="0"/>
                    <a:ea typeface="ＭＳ Ｐゴシック" pitchFamily="-84" charset="-128"/>
                  </a:rPr>
                  <a:t>SELF-SERVICE</a:t>
                </a:r>
                <a:endParaRPr lang="en-US" sz="500" dirty="0">
                  <a:solidFill>
                    <a:srgbClr val="323232"/>
                  </a:solidFill>
                  <a:latin typeface="Arial" pitchFamily="34" charset="0"/>
                  <a:ea typeface="ＭＳ Ｐゴシック" pitchFamily="-84" charset="-128"/>
                </a:endParaRPr>
              </a:p>
            </p:txBody>
          </p:sp>
        </p:grpSp>
        <p:grpSp>
          <p:nvGrpSpPr>
            <p:cNvPr id="15" name="Group 89"/>
            <p:cNvGrpSpPr/>
            <p:nvPr/>
          </p:nvGrpSpPr>
          <p:grpSpPr>
            <a:xfrm>
              <a:off x="8092828" y="1733715"/>
              <a:ext cx="833492" cy="1371794"/>
              <a:chOff x="8092828" y="1733715"/>
              <a:chExt cx="833492" cy="1371794"/>
            </a:xfrm>
          </p:grpSpPr>
          <p:grpSp>
            <p:nvGrpSpPr>
              <p:cNvPr id="16" name="Group 65"/>
              <p:cNvGrpSpPr/>
              <p:nvPr/>
            </p:nvGrpSpPr>
            <p:grpSpPr>
              <a:xfrm rot="5400000">
                <a:off x="7823677" y="2002866"/>
                <a:ext cx="1371794" cy="833492"/>
                <a:chOff x="9790113" y="-288786"/>
                <a:chExt cx="1271588" cy="1061822"/>
              </a:xfrm>
              <a:gradFill flip="none" rotWithShape="1">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10800000" scaled="0"/>
                <a:tileRect/>
              </a:gradFill>
            </p:grpSpPr>
            <p:sp>
              <p:nvSpPr>
                <p:cNvPr id="82" name="Freeform 21"/>
                <p:cNvSpPr>
                  <a:spLocks noEditPoints="1"/>
                </p:cNvSpPr>
                <p:nvPr/>
              </p:nvSpPr>
              <p:spPr bwMode="auto">
                <a:xfrm>
                  <a:off x="10979150" y="213003"/>
                  <a:ext cx="44450" cy="58243"/>
                </a:xfrm>
                <a:custGeom>
                  <a:avLst/>
                  <a:gdLst>
                    <a:gd name="T0" fmla="*/ 0 w 28"/>
                    <a:gd name="T1" fmla="*/ 0 h 30"/>
                    <a:gd name="T2" fmla="*/ 0 w 28"/>
                    <a:gd name="T3" fmla="*/ 30 h 30"/>
                    <a:gd name="T4" fmla="*/ 28 w 28"/>
                    <a:gd name="T5" fmla="*/ 30 h 30"/>
                    <a:gd name="T6" fmla="*/ 28 w 28"/>
                    <a:gd name="T7" fmla="*/ 0 h 30"/>
                    <a:gd name="T8" fmla="*/ 0 w 28"/>
                    <a:gd name="T9" fmla="*/ 0 h 30"/>
                    <a:gd name="T10" fmla="*/ 21 w 28"/>
                    <a:gd name="T11" fmla="*/ 23 h 30"/>
                    <a:gd name="T12" fmla="*/ 7 w 28"/>
                    <a:gd name="T13" fmla="*/ 23 h 30"/>
                    <a:gd name="T14" fmla="*/ 7 w 28"/>
                    <a:gd name="T15" fmla="*/ 7 h 30"/>
                    <a:gd name="T16" fmla="*/ 21 w 28"/>
                    <a:gd name="T17" fmla="*/ 7 h 30"/>
                    <a:gd name="T18" fmla="*/ 21 w 28"/>
                    <a:gd name="T19"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0">
                      <a:moveTo>
                        <a:pt x="0" y="0"/>
                      </a:moveTo>
                      <a:lnTo>
                        <a:pt x="0" y="30"/>
                      </a:lnTo>
                      <a:lnTo>
                        <a:pt x="28" y="30"/>
                      </a:lnTo>
                      <a:lnTo>
                        <a:pt x="28" y="0"/>
                      </a:lnTo>
                      <a:lnTo>
                        <a:pt x="0" y="0"/>
                      </a:lnTo>
                      <a:close/>
                      <a:moveTo>
                        <a:pt x="21" y="23"/>
                      </a:moveTo>
                      <a:lnTo>
                        <a:pt x="7" y="23"/>
                      </a:lnTo>
                      <a:lnTo>
                        <a:pt x="7" y="7"/>
                      </a:lnTo>
                      <a:lnTo>
                        <a:pt x="21" y="7"/>
                      </a:lnTo>
                      <a:lnTo>
                        <a:pt x="2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solidFill>
                      <a:srgbClr val="323232"/>
                    </a:solidFill>
                    <a:latin typeface="Arial" pitchFamily="34" charset="0"/>
                    <a:ea typeface="ＭＳ Ｐゴシック" pitchFamily="-84" charset="-128"/>
                  </a:endParaRPr>
                </a:p>
              </p:txBody>
            </p:sp>
            <p:sp>
              <p:nvSpPr>
                <p:cNvPr id="81" name="Freeform 20"/>
                <p:cNvSpPr>
                  <a:spLocks noEditPoints="1"/>
                </p:cNvSpPr>
                <p:nvPr/>
              </p:nvSpPr>
              <p:spPr bwMode="auto">
                <a:xfrm>
                  <a:off x="9790113" y="-288786"/>
                  <a:ext cx="1271588" cy="1061822"/>
                </a:xfrm>
                <a:custGeom>
                  <a:avLst/>
                  <a:gdLst>
                    <a:gd name="T0" fmla="*/ 315 w 339"/>
                    <a:gd name="T1" fmla="*/ 0 h 252"/>
                    <a:gd name="T2" fmla="*/ 24 w 339"/>
                    <a:gd name="T3" fmla="*/ 0 h 252"/>
                    <a:gd name="T4" fmla="*/ 0 w 339"/>
                    <a:gd name="T5" fmla="*/ 25 h 252"/>
                    <a:gd name="T6" fmla="*/ 0 w 339"/>
                    <a:gd name="T7" fmla="*/ 228 h 252"/>
                    <a:gd name="T8" fmla="*/ 24 w 339"/>
                    <a:gd name="T9" fmla="*/ 252 h 252"/>
                    <a:gd name="T10" fmla="*/ 315 w 339"/>
                    <a:gd name="T11" fmla="*/ 252 h 252"/>
                    <a:gd name="T12" fmla="*/ 339 w 339"/>
                    <a:gd name="T13" fmla="*/ 228 h 252"/>
                    <a:gd name="T14" fmla="*/ 339 w 339"/>
                    <a:gd name="T15" fmla="*/ 25 h 252"/>
                    <a:gd name="T16" fmla="*/ 315 w 339"/>
                    <a:gd name="T17" fmla="*/ 0 h 252"/>
                    <a:gd name="T18" fmla="*/ 307 w 339"/>
                    <a:gd name="T19" fmla="*/ 225 h 252"/>
                    <a:gd name="T20" fmla="*/ 289 w 339"/>
                    <a:gd name="T21" fmla="*/ 244 h 252"/>
                    <a:gd name="T22" fmla="*/ 26 w 339"/>
                    <a:gd name="T23" fmla="*/ 244 h 252"/>
                    <a:gd name="T24" fmla="*/ 8 w 339"/>
                    <a:gd name="T25" fmla="*/ 225 h 252"/>
                    <a:gd name="T26" fmla="*/ 8 w 339"/>
                    <a:gd name="T27" fmla="*/ 27 h 252"/>
                    <a:gd name="T28" fmla="*/ 26 w 339"/>
                    <a:gd name="T29" fmla="*/ 9 h 252"/>
                    <a:gd name="T30" fmla="*/ 289 w 339"/>
                    <a:gd name="T31" fmla="*/ 9 h 252"/>
                    <a:gd name="T32" fmla="*/ 307 w 339"/>
                    <a:gd name="T33" fmla="*/ 27 h 252"/>
                    <a:gd name="T34" fmla="*/ 307 w 339"/>
                    <a:gd name="T35" fmla="*/ 225 h 252"/>
                    <a:gd name="T36" fmla="*/ 323 w 339"/>
                    <a:gd name="T37" fmla="*/ 138 h 252"/>
                    <a:gd name="T38" fmla="*/ 311 w 339"/>
                    <a:gd name="T39" fmla="*/ 126 h 252"/>
                    <a:gd name="T40" fmla="*/ 323 w 339"/>
                    <a:gd name="T41" fmla="*/ 114 h 252"/>
                    <a:gd name="T42" fmla="*/ 335 w 339"/>
                    <a:gd name="T43" fmla="*/ 126 h 252"/>
                    <a:gd name="T44" fmla="*/ 323 w 339"/>
                    <a:gd name="T45" fmla="*/ 1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9" h="252">
                      <a:moveTo>
                        <a:pt x="315" y="0"/>
                      </a:moveTo>
                      <a:cubicBezTo>
                        <a:pt x="24" y="0"/>
                        <a:pt x="24" y="0"/>
                        <a:pt x="24" y="0"/>
                      </a:cubicBezTo>
                      <a:cubicBezTo>
                        <a:pt x="11" y="0"/>
                        <a:pt x="0" y="11"/>
                        <a:pt x="0" y="25"/>
                      </a:cubicBezTo>
                      <a:cubicBezTo>
                        <a:pt x="0" y="228"/>
                        <a:pt x="0" y="228"/>
                        <a:pt x="0" y="228"/>
                      </a:cubicBezTo>
                      <a:cubicBezTo>
                        <a:pt x="0" y="241"/>
                        <a:pt x="11" y="252"/>
                        <a:pt x="24" y="252"/>
                      </a:cubicBezTo>
                      <a:cubicBezTo>
                        <a:pt x="315" y="252"/>
                        <a:pt x="315" y="252"/>
                        <a:pt x="315" y="252"/>
                      </a:cubicBezTo>
                      <a:cubicBezTo>
                        <a:pt x="328" y="252"/>
                        <a:pt x="339" y="241"/>
                        <a:pt x="339" y="228"/>
                      </a:cubicBezTo>
                      <a:cubicBezTo>
                        <a:pt x="339" y="25"/>
                        <a:pt x="339" y="25"/>
                        <a:pt x="339" y="25"/>
                      </a:cubicBezTo>
                      <a:cubicBezTo>
                        <a:pt x="339" y="11"/>
                        <a:pt x="328" y="0"/>
                        <a:pt x="315" y="0"/>
                      </a:cubicBezTo>
                      <a:close/>
                      <a:moveTo>
                        <a:pt x="307" y="225"/>
                      </a:moveTo>
                      <a:cubicBezTo>
                        <a:pt x="307" y="235"/>
                        <a:pt x="299" y="244"/>
                        <a:pt x="289" y="244"/>
                      </a:cubicBezTo>
                      <a:cubicBezTo>
                        <a:pt x="26" y="244"/>
                        <a:pt x="26" y="244"/>
                        <a:pt x="26" y="244"/>
                      </a:cubicBezTo>
                      <a:cubicBezTo>
                        <a:pt x="16" y="244"/>
                        <a:pt x="8" y="235"/>
                        <a:pt x="8" y="225"/>
                      </a:cubicBezTo>
                      <a:cubicBezTo>
                        <a:pt x="8" y="27"/>
                        <a:pt x="8" y="27"/>
                        <a:pt x="8" y="27"/>
                      </a:cubicBezTo>
                      <a:cubicBezTo>
                        <a:pt x="8" y="17"/>
                        <a:pt x="16" y="9"/>
                        <a:pt x="26" y="9"/>
                      </a:cubicBezTo>
                      <a:cubicBezTo>
                        <a:pt x="289" y="9"/>
                        <a:pt x="289" y="9"/>
                        <a:pt x="289" y="9"/>
                      </a:cubicBezTo>
                      <a:cubicBezTo>
                        <a:pt x="299" y="9"/>
                        <a:pt x="307" y="17"/>
                        <a:pt x="307" y="27"/>
                      </a:cubicBezTo>
                      <a:lnTo>
                        <a:pt x="307" y="225"/>
                      </a:lnTo>
                      <a:close/>
                      <a:moveTo>
                        <a:pt x="323" y="138"/>
                      </a:moveTo>
                      <a:cubicBezTo>
                        <a:pt x="316" y="138"/>
                        <a:pt x="311" y="133"/>
                        <a:pt x="311" y="126"/>
                      </a:cubicBezTo>
                      <a:cubicBezTo>
                        <a:pt x="311" y="119"/>
                        <a:pt x="316" y="114"/>
                        <a:pt x="323" y="114"/>
                      </a:cubicBezTo>
                      <a:cubicBezTo>
                        <a:pt x="330" y="114"/>
                        <a:pt x="335" y="119"/>
                        <a:pt x="335" y="126"/>
                      </a:cubicBezTo>
                      <a:cubicBezTo>
                        <a:pt x="335" y="133"/>
                        <a:pt x="330" y="138"/>
                        <a:pt x="323" y="138"/>
                      </a:cubicBezTo>
                      <a:close/>
                    </a:path>
                  </a:pathLst>
                </a:custGeom>
                <a:grpFill/>
                <a:ln>
                  <a:noFill/>
                </a:ln>
                <a:effectLst>
                  <a:reflection blurRad="6350" stA="52000" endA="300" endPos="3500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solidFill>
                      <a:srgbClr val="323232"/>
                    </a:solidFill>
                    <a:latin typeface="Arial" pitchFamily="34" charset="0"/>
                    <a:ea typeface="ＭＳ Ｐゴシック" pitchFamily="-84" charset="-128"/>
                  </a:endParaRPr>
                </a:p>
              </p:txBody>
            </p:sp>
          </p:grpSp>
          <p:sp>
            <p:nvSpPr>
              <p:cNvPr id="80" name="Rectangle 79"/>
              <p:cNvSpPr/>
              <p:nvPr/>
            </p:nvSpPr>
            <p:spPr>
              <a:xfrm>
                <a:off x="8108902" y="2035278"/>
                <a:ext cx="801345" cy="630942"/>
              </a:xfrm>
              <a:prstGeom prst="rect">
                <a:avLst/>
              </a:prstGeom>
            </p:spPr>
            <p:txBody>
              <a:bodyPr wrap="square" lIns="0" rIns="0" bIns="0" anchor="ctr">
                <a:spAutoFit/>
              </a:bodyPr>
              <a:lstStyle/>
              <a:p>
                <a:pPr algn="ctr"/>
                <a:r>
                  <a:rPr lang="en-US" sz="2800" b="1" dirty="0" smtClean="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77</a:t>
                </a:r>
                <a:r>
                  <a:rPr lang="en-US" b="1" dirty="0" smtClean="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a:t>
                </a:r>
                <a:endParaRPr lang="en-US" sz="36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endParaRPr>
              </a:p>
              <a:p>
                <a:pPr algn="ctr"/>
                <a:r>
                  <a:rPr lang="en-US" sz="1000" dirty="0" smtClean="0">
                    <a:solidFill>
                      <a:srgbClr val="323232"/>
                    </a:solidFill>
                    <a:latin typeface="Arial" pitchFamily="34" charset="0"/>
                    <a:ea typeface="ＭＳ Ｐゴシック" pitchFamily="-84" charset="-128"/>
                  </a:rPr>
                  <a:t>PHONE</a:t>
                </a:r>
                <a:endParaRPr lang="en-US" sz="500" dirty="0">
                  <a:solidFill>
                    <a:srgbClr val="323232"/>
                  </a:solidFill>
                  <a:latin typeface="Arial" pitchFamily="34" charset="0"/>
                  <a:ea typeface="ＭＳ Ｐゴシック" pitchFamily="-84" charset="-128"/>
                </a:endParaRPr>
              </a:p>
            </p:txBody>
          </p:sp>
        </p:grpSp>
        <p:grpSp>
          <p:nvGrpSpPr>
            <p:cNvPr id="17" name="Group 90"/>
            <p:cNvGrpSpPr/>
            <p:nvPr/>
          </p:nvGrpSpPr>
          <p:grpSpPr>
            <a:xfrm>
              <a:off x="6362954" y="1717344"/>
              <a:ext cx="1093613" cy="1443768"/>
              <a:chOff x="7001488" y="2308230"/>
              <a:chExt cx="1093613" cy="1443768"/>
            </a:xfrm>
          </p:grpSpPr>
          <p:grpSp>
            <p:nvGrpSpPr>
              <p:cNvPr id="18" name="Group 83"/>
              <p:cNvGrpSpPr/>
              <p:nvPr/>
            </p:nvGrpSpPr>
            <p:grpSpPr>
              <a:xfrm>
                <a:off x="7001488" y="3173497"/>
                <a:ext cx="964794" cy="578501"/>
                <a:chOff x="4689995" y="3179307"/>
                <a:chExt cx="964794" cy="578501"/>
              </a:xfrm>
            </p:grpSpPr>
            <p:pic>
              <p:nvPicPr>
                <p:cNvPr id="6" name="Picture 5"/>
                <p:cNvPicPr>
                  <a:picLocks noChangeAspect="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5206265" y="3276699"/>
                  <a:ext cx="448524" cy="400389"/>
                </a:xfrm>
                <a:prstGeom prst="rect">
                  <a:avLst/>
                </a:prstGeom>
              </p:spPr>
            </p:pic>
            <p:pic>
              <p:nvPicPr>
                <p:cNvPr id="7" name="Picture 6"/>
                <p:cNvPicPr>
                  <a:picLocks noChangeAspect="1"/>
                </p:cNvPicPr>
                <p:nvPr/>
              </p:nvPicPr>
              <p:blipFill>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tretch>
                  <a:fillRect/>
                </a:stretch>
              </p:blipFill>
              <p:spPr>
                <a:xfrm>
                  <a:off x="4689995" y="3179307"/>
                  <a:ext cx="578501" cy="578501"/>
                </a:xfrm>
                <a:prstGeom prst="rect">
                  <a:avLst/>
                </a:prstGeom>
              </p:spPr>
            </p:pic>
          </p:grpSp>
          <p:sp>
            <p:nvSpPr>
              <p:cNvPr id="85" name="Rectangle 84"/>
              <p:cNvSpPr/>
              <p:nvPr/>
            </p:nvSpPr>
            <p:spPr>
              <a:xfrm>
                <a:off x="7028156" y="2308230"/>
                <a:ext cx="1066945" cy="938719"/>
              </a:xfrm>
              <a:prstGeom prst="rect">
                <a:avLst/>
              </a:prstGeom>
            </p:spPr>
            <p:txBody>
              <a:bodyPr wrap="square" lIns="0" rIns="0" bIns="0" anchor="ctr">
                <a:spAutoFit/>
              </a:bodyPr>
              <a:lstStyle/>
              <a:p>
                <a:pPr algn="ctr"/>
                <a:r>
                  <a:rPr lang="en-US" sz="28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20</a:t>
                </a:r>
                <a:r>
                  <a:rPr lang="en-US"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a:t>
                </a:r>
                <a:endParaRPr lang="en-US" sz="36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endParaRPr>
              </a:p>
              <a:p>
                <a:pPr algn="ctr"/>
                <a:r>
                  <a:rPr lang="en-US" sz="1000" dirty="0">
                    <a:solidFill>
                      <a:srgbClr val="323232"/>
                    </a:solidFill>
                    <a:latin typeface="Arial" pitchFamily="34" charset="0"/>
                    <a:ea typeface="ＭＳ Ｐゴシック" pitchFamily="-84" charset="-128"/>
                  </a:rPr>
                  <a:t>TWITTER, FACEBOOK</a:t>
                </a:r>
                <a:endParaRPr lang="en-US" sz="500" dirty="0">
                  <a:solidFill>
                    <a:srgbClr val="323232"/>
                  </a:solidFill>
                  <a:latin typeface="Arial" pitchFamily="34" charset="0"/>
                  <a:ea typeface="ＭＳ Ｐゴシック" pitchFamily="-84" charset="-128"/>
                </a:endParaRPr>
              </a:p>
            </p:txBody>
          </p:sp>
        </p:grpSp>
        <p:sp>
          <p:nvSpPr>
            <p:cNvPr id="88" name="Rectangle 87"/>
            <p:cNvSpPr/>
            <p:nvPr/>
          </p:nvSpPr>
          <p:spPr>
            <a:xfrm>
              <a:off x="5868652" y="3521192"/>
              <a:ext cx="801345" cy="630942"/>
            </a:xfrm>
            <a:prstGeom prst="rect">
              <a:avLst/>
            </a:prstGeom>
          </p:spPr>
          <p:txBody>
            <a:bodyPr wrap="square" lIns="0" rIns="0" bIns="0" anchor="ctr">
              <a:spAutoFit/>
            </a:bodyPr>
            <a:lstStyle/>
            <a:p>
              <a:pPr algn="ctr"/>
              <a:r>
                <a:rPr lang="en-US" sz="28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64</a:t>
              </a:r>
              <a:r>
                <a:rPr lang="en-US"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rPr>
                <a:t>%</a:t>
              </a:r>
              <a:endParaRPr lang="en-US" sz="28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atin typeface="Arial" pitchFamily="34" charset="0"/>
                <a:ea typeface="ＭＳ Ｐゴシック" pitchFamily="-84" charset="-128"/>
              </a:endParaRPr>
            </a:p>
            <a:p>
              <a:pPr algn="ctr"/>
              <a:r>
                <a:rPr lang="en-US" sz="1000" dirty="0">
                  <a:solidFill>
                    <a:srgbClr val="323232"/>
                  </a:solidFill>
                  <a:latin typeface="Arial" pitchFamily="34" charset="0"/>
                  <a:ea typeface="ＭＳ Ｐゴシック" pitchFamily="-84" charset="-128"/>
                </a:rPr>
                <a:t>STORE</a:t>
              </a:r>
              <a:endParaRPr lang="en-US" sz="500" dirty="0">
                <a:solidFill>
                  <a:srgbClr val="323232"/>
                </a:solidFill>
                <a:latin typeface="Arial" pitchFamily="34" charset="0"/>
                <a:ea typeface="ＭＳ Ｐゴシック" pitchFamily="-84" charset="-128"/>
              </a:endParaRPr>
            </a:p>
          </p:txBody>
        </p:sp>
        <p:pic>
          <p:nvPicPr>
            <p:cNvPr id="206848" name="Picture 206847"/>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868652" y="3009973"/>
              <a:ext cx="661553" cy="661553"/>
            </a:xfrm>
            <a:prstGeom prst="rect">
              <a:avLst/>
            </a:prstGeom>
            <a:effectLst/>
          </p:spPr>
        </p:pic>
        <p:sp>
          <p:nvSpPr>
            <p:cNvPr id="206851" name="Up Arrow 206850"/>
            <p:cNvSpPr/>
            <p:nvPr/>
          </p:nvSpPr>
          <p:spPr>
            <a:xfrm>
              <a:off x="8212295" y="3857243"/>
              <a:ext cx="370724" cy="780854"/>
            </a:xfrm>
            <a:prstGeom prst="upArrow">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endParaRPr lang="en-US" dirty="0">
                <a:solidFill>
                  <a:prstClr val="white"/>
                </a:solidFill>
                <a:latin typeface="Arial"/>
              </a:endParaRPr>
            </a:p>
          </p:txBody>
        </p:sp>
        <p:sp>
          <p:nvSpPr>
            <p:cNvPr id="102" name="Up Arrow 101"/>
            <p:cNvSpPr/>
            <p:nvPr/>
          </p:nvSpPr>
          <p:spPr>
            <a:xfrm>
              <a:off x="7781219" y="3340748"/>
              <a:ext cx="370724" cy="647971"/>
            </a:xfrm>
            <a:prstGeom prst="upArrow">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endParaRPr lang="en-US" dirty="0">
                <a:solidFill>
                  <a:prstClr val="white"/>
                </a:solidFill>
                <a:latin typeface="Arial"/>
              </a:endParaRPr>
            </a:p>
          </p:txBody>
        </p:sp>
        <p:sp>
          <p:nvSpPr>
            <p:cNvPr id="103" name="Up Arrow 102"/>
            <p:cNvSpPr/>
            <p:nvPr/>
          </p:nvSpPr>
          <p:spPr>
            <a:xfrm>
              <a:off x="6686094" y="3818724"/>
              <a:ext cx="370724" cy="780854"/>
            </a:xfrm>
            <a:prstGeom prst="upArrow">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endParaRPr lang="en-US" dirty="0">
                <a:solidFill>
                  <a:prstClr val="white"/>
                </a:solidFill>
                <a:latin typeface="Arial"/>
              </a:endParaRPr>
            </a:p>
          </p:txBody>
        </p:sp>
        <p:sp>
          <p:nvSpPr>
            <p:cNvPr id="104" name="Up Arrow 103"/>
            <p:cNvSpPr/>
            <p:nvPr/>
          </p:nvSpPr>
          <p:spPr>
            <a:xfrm>
              <a:off x="7072011" y="3174760"/>
              <a:ext cx="370724" cy="556416"/>
            </a:xfrm>
            <a:prstGeom prst="upArrow">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endParaRPr lang="en-US" dirty="0">
                <a:solidFill>
                  <a:prstClr val="white"/>
                </a:solidFill>
                <a:latin typeface="Arial"/>
              </a:endParaRPr>
            </a:p>
          </p:txBody>
        </p:sp>
        <p:sp>
          <p:nvSpPr>
            <p:cNvPr id="105" name="Up Arrow 104"/>
            <p:cNvSpPr/>
            <p:nvPr/>
          </p:nvSpPr>
          <p:spPr>
            <a:xfrm>
              <a:off x="7430207" y="2573173"/>
              <a:ext cx="370724" cy="1711654"/>
            </a:xfrm>
            <a:prstGeom prst="upArrow">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endParaRPr lang="en-US" dirty="0">
                <a:solidFill>
                  <a:prstClr val="white"/>
                </a:solidFill>
                <a:latin typeface="Arial"/>
              </a:endParaRPr>
            </a:p>
          </p:txBody>
        </p:sp>
      </p:grpSp>
      <p:sp>
        <p:nvSpPr>
          <p:cNvPr id="57" name="Title 56"/>
          <p:cNvSpPr>
            <a:spLocks noGrp="1"/>
          </p:cNvSpPr>
          <p:nvPr>
            <p:ph type="title"/>
          </p:nvPr>
        </p:nvSpPr>
        <p:spPr>
          <a:xfrm>
            <a:off x="123702" y="219815"/>
            <a:ext cx="8229600" cy="838200"/>
          </a:xfrm>
        </p:spPr>
        <p:txBody>
          <a:bodyPr/>
          <a:lstStyle/>
          <a:p>
            <a:r>
              <a:rPr lang="en-US" dirty="0" smtClean="0"/>
              <a:t>The Evolution of Customer Engagement</a:t>
            </a:r>
            <a:endParaRPr lang="en-US" dirty="0"/>
          </a:p>
        </p:txBody>
      </p:sp>
    </p:spTree>
    <p:extLst>
      <p:ext uri="{BB962C8B-B14F-4D97-AF65-F5344CB8AC3E}">
        <p14:creationId xmlns:p14="http://schemas.microsoft.com/office/powerpoint/2010/main" val="2101845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allcenter.png"/>
          <p:cNvPicPr>
            <a:picLocks noChangeAspect="1"/>
          </p:cNvPicPr>
          <p:nvPr/>
        </p:nvPicPr>
        <p:blipFill>
          <a:blip r:embed="rId3" cstate="print">
            <a:duotone>
              <a:schemeClr val="accent3">
                <a:shade val="45000"/>
                <a:satMod val="135000"/>
              </a:schemeClr>
              <a:prstClr val="white"/>
            </a:duotone>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Contact Center Priorities </a:t>
            </a:r>
            <a:endParaRPr lang="en-US" dirty="0"/>
          </a:p>
        </p:txBody>
      </p:sp>
      <p:sp>
        <p:nvSpPr>
          <p:cNvPr id="3" name="Right Arrow 2"/>
          <p:cNvSpPr/>
          <p:nvPr/>
        </p:nvSpPr>
        <p:spPr>
          <a:xfrm>
            <a:off x="0" y="1594338"/>
            <a:ext cx="7315201" cy="1629508"/>
          </a:xfrm>
          <a:prstGeom prst="rightArrow">
            <a:avLst>
              <a:gd name="adj1" fmla="val 64639"/>
              <a:gd name="adj2" fmla="val 50000"/>
            </a:avLst>
          </a:prstGeom>
          <a:gradFill flip="none" rotWithShape="1">
            <a:gsLst>
              <a:gs pos="0">
                <a:schemeClr val="accent1">
                  <a:shade val="51000"/>
                  <a:satMod val="130000"/>
                  <a:alpha val="7000"/>
                </a:schemeClr>
              </a:gs>
              <a:gs pos="80000">
                <a:schemeClr val="accent1">
                  <a:shade val="93000"/>
                  <a:satMod val="130000"/>
                </a:schemeClr>
              </a:gs>
              <a:gs pos="100000">
                <a:schemeClr val="accent1">
                  <a:shade val="94000"/>
                  <a:satMod val="135000"/>
                </a:schemeClr>
              </a:gs>
            </a:gsLst>
            <a:lin ang="0" scaled="1"/>
            <a:tileRect/>
          </a:gradFill>
          <a:ln>
            <a:gradFill flip="none" rotWithShape="1">
              <a:gsLst>
                <a:gs pos="0">
                  <a:schemeClr val="accent1"/>
                </a:gs>
                <a:gs pos="0">
                  <a:schemeClr val="accent1">
                    <a:alpha val="0"/>
                  </a:schemeClr>
                </a:gs>
              </a:gsLst>
              <a:lin ang="108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r">
              <a:lnSpc>
                <a:spcPct val="90000"/>
              </a:lnSpc>
            </a:pPr>
            <a:r>
              <a:rPr lang="en-US" sz="3600" b="1" i="1" dirty="0" smtClean="0">
                <a:effectLst>
                  <a:outerShdw blurRad="38100" dist="38100" dir="2700000" algn="tl">
                    <a:srgbClr val="000000">
                      <a:alpha val="43137"/>
                    </a:srgbClr>
                  </a:outerShdw>
                </a:effectLst>
              </a:rPr>
              <a:t>52% </a:t>
            </a:r>
            <a:r>
              <a:rPr lang="en-US" b="1" dirty="0" smtClean="0">
                <a:effectLst>
                  <a:outerShdw blurRad="38100" dist="38100" dir="2700000" algn="tl">
                    <a:srgbClr val="000000">
                      <a:alpha val="43137"/>
                    </a:srgbClr>
                  </a:outerShdw>
                </a:effectLst>
              </a:rPr>
              <a:t>Inbound Customer Service</a:t>
            </a:r>
            <a:endParaRPr lang="en-US" b="1" i="1" dirty="0" smtClean="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4" cstate="print"/>
          <a:srcRect/>
          <a:stretch>
            <a:fillRect/>
          </a:stretch>
        </p:blipFill>
        <p:spPr bwMode="auto">
          <a:xfrm>
            <a:off x="7315201" y="1865792"/>
            <a:ext cx="1441536" cy="1086600"/>
          </a:xfrm>
          <a:prstGeom prst="roundRect">
            <a:avLst>
              <a:gd name="adj" fmla="val 8594"/>
            </a:avLst>
          </a:prstGeom>
          <a:solidFill>
            <a:srgbClr val="FFFFFF">
              <a:shade val="85000"/>
            </a:srgbClr>
          </a:solidFill>
          <a:ln>
            <a:noFill/>
          </a:ln>
          <a:effectLst/>
        </p:spPr>
      </p:pic>
      <p:sp>
        <p:nvSpPr>
          <p:cNvPr id="6" name="Right Arrow 5"/>
          <p:cNvSpPr/>
          <p:nvPr/>
        </p:nvSpPr>
        <p:spPr>
          <a:xfrm>
            <a:off x="0" y="3104791"/>
            <a:ext cx="6271847" cy="1629508"/>
          </a:xfrm>
          <a:prstGeom prst="rightArrow">
            <a:avLst>
              <a:gd name="adj1" fmla="val 65615"/>
              <a:gd name="adj2" fmla="val 50000"/>
            </a:avLst>
          </a:prstGeom>
          <a:gradFill flip="none" rotWithShape="1">
            <a:gsLst>
              <a:gs pos="0">
                <a:schemeClr val="accent1">
                  <a:shade val="51000"/>
                  <a:satMod val="130000"/>
                  <a:alpha val="7000"/>
                </a:schemeClr>
              </a:gs>
              <a:gs pos="80000">
                <a:schemeClr val="accent1">
                  <a:shade val="93000"/>
                  <a:satMod val="130000"/>
                </a:schemeClr>
              </a:gs>
              <a:gs pos="100000">
                <a:schemeClr val="accent1">
                  <a:shade val="94000"/>
                  <a:satMod val="135000"/>
                </a:schemeClr>
              </a:gs>
            </a:gsLst>
            <a:lin ang="0" scaled="1"/>
            <a:tileRect/>
          </a:gradFill>
          <a:ln>
            <a:gradFill flip="none" rotWithShape="1">
              <a:gsLst>
                <a:gs pos="0">
                  <a:schemeClr val="accent1"/>
                </a:gs>
                <a:gs pos="0">
                  <a:schemeClr val="accent1">
                    <a:alpha val="0"/>
                  </a:schemeClr>
                </a:gs>
              </a:gsLst>
              <a:lin ang="108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r">
              <a:lnSpc>
                <a:spcPct val="90000"/>
              </a:lnSpc>
            </a:pPr>
            <a:r>
              <a:rPr lang="en-US" sz="3600" b="1" i="1" dirty="0" smtClean="0">
                <a:effectLst>
                  <a:outerShdw blurRad="38100" dist="38100" dir="2700000" algn="tl">
                    <a:srgbClr val="000000">
                      <a:alpha val="43137"/>
                    </a:srgbClr>
                  </a:outerShdw>
                </a:effectLst>
              </a:rPr>
              <a:t>31% </a:t>
            </a:r>
            <a:r>
              <a:rPr lang="en-US" b="1" dirty="0" smtClean="0">
                <a:effectLst>
                  <a:outerShdw blurRad="38100" dist="38100" dir="2700000" algn="tl">
                    <a:srgbClr val="000000">
                      <a:alpha val="43137"/>
                    </a:srgbClr>
                  </a:outerShdw>
                </a:effectLst>
              </a:rPr>
              <a:t>Inbound Sales </a:t>
            </a:r>
          </a:p>
        </p:txBody>
      </p:sp>
      <p:pic>
        <p:nvPicPr>
          <p:cNvPr id="7" name="Picture 2"/>
          <p:cNvPicPr>
            <a:picLocks noChangeAspect="1" noChangeArrowheads="1"/>
          </p:cNvPicPr>
          <p:nvPr/>
        </p:nvPicPr>
        <p:blipFill>
          <a:blip r:embed="rId4" cstate="print"/>
          <a:srcRect/>
          <a:stretch>
            <a:fillRect/>
          </a:stretch>
        </p:blipFill>
        <p:spPr bwMode="auto">
          <a:xfrm>
            <a:off x="6310671" y="3378069"/>
            <a:ext cx="1441536" cy="1086600"/>
          </a:xfrm>
          <a:prstGeom prst="roundRect">
            <a:avLst>
              <a:gd name="adj" fmla="val 8594"/>
            </a:avLst>
          </a:prstGeom>
          <a:solidFill>
            <a:srgbClr val="FFFFFF">
              <a:shade val="85000"/>
            </a:srgbClr>
          </a:solidFill>
          <a:ln>
            <a:noFill/>
          </a:ln>
          <a:effectLst/>
        </p:spPr>
      </p:pic>
      <p:sp>
        <p:nvSpPr>
          <p:cNvPr id="9" name="Right Arrow 8"/>
          <p:cNvSpPr/>
          <p:nvPr/>
        </p:nvSpPr>
        <p:spPr>
          <a:xfrm>
            <a:off x="1" y="4683368"/>
            <a:ext cx="5166360" cy="1629508"/>
          </a:xfrm>
          <a:prstGeom prst="rightArrow">
            <a:avLst>
              <a:gd name="adj1" fmla="val 73422"/>
              <a:gd name="adj2" fmla="val 50000"/>
            </a:avLst>
          </a:prstGeom>
          <a:gradFill flip="none" rotWithShape="1">
            <a:gsLst>
              <a:gs pos="0">
                <a:schemeClr val="accent1">
                  <a:shade val="51000"/>
                  <a:satMod val="130000"/>
                  <a:alpha val="7000"/>
                </a:schemeClr>
              </a:gs>
              <a:gs pos="80000">
                <a:schemeClr val="accent1">
                  <a:shade val="93000"/>
                  <a:satMod val="130000"/>
                </a:schemeClr>
              </a:gs>
              <a:gs pos="100000">
                <a:schemeClr val="accent1">
                  <a:shade val="94000"/>
                  <a:satMod val="135000"/>
                </a:schemeClr>
              </a:gs>
            </a:gsLst>
            <a:lin ang="0" scaled="1"/>
            <a:tileRect/>
          </a:gradFill>
          <a:ln>
            <a:gradFill flip="none" rotWithShape="1">
              <a:gsLst>
                <a:gs pos="0">
                  <a:schemeClr val="accent1"/>
                </a:gs>
                <a:gs pos="0">
                  <a:schemeClr val="accent1">
                    <a:alpha val="0"/>
                  </a:schemeClr>
                </a:gs>
              </a:gsLst>
              <a:lin ang="10800000" scaled="1"/>
              <a:tileRect/>
            </a:gra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lnSpc>
                <a:spcPct val="90000"/>
              </a:lnSpc>
            </a:pPr>
            <a:r>
              <a:rPr lang="en-US" sz="3200" b="1" i="1" dirty="0" smtClean="0">
                <a:solidFill>
                  <a:prstClr val="white"/>
                </a:solidFill>
                <a:effectLst>
                  <a:outerShdw blurRad="38100" dist="38100" dir="2700000" algn="tl">
                    <a:srgbClr val="000000">
                      <a:alpha val="43137"/>
                    </a:srgbClr>
                  </a:outerShdw>
                </a:effectLst>
              </a:rPr>
              <a:t>15%</a:t>
            </a:r>
            <a:r>
              <a:rPr lang="en-US" sz="3200"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Outbound Sales </a:t>
            </a:r>
          </a:p>
        </p:txBody>
      </p:sp>
      <p:pic>
        <p:nvPicPr>
          <p:cNvPr id="10" name="Picture 2"/>
          <p:cNvPicPr>
            <a:picLocks noChangeAspect="1" noChangeArrowheads="1"/>
          </p:cNvPicPr>
          <p:nvPr/>
        </p:nvPicPr>
        <p:blipFill>
          <a:blip r:embed="rId4" cstate="print"/>
          <a:srcRect/>
          <a:stretch>
            <a:fillRect/>
          </a:stretch>
        </p:blipFill>
        <p:spPr bwMode="auto">
          <a:xfrm>
            <a:off x="433728" y="4954823"/>
            <a:ext cx="1441536" cy="1086600"/>
          </a:xfrm>
          <a:prstGeom prst="roundRect">
            <a:avLst>
              <a:gd name="adj" fmla="val 8594"/>
            </a:avLst>
          </a:prstGeom>
          <a:solidFill>
            <a:srgbClr val="FFFFFF">
              <a:shade val="85000"/>
            </a:srgbClr>
          </a:solidFill>
          <a:ln>
            <a:noFill/>
          </a:ln>
          <a:effectLst/>
        </p:spPr>
      </p:pic>
      <p:pic>
        <p:nvPicPr>
          <p:cNvPr id="17" name="Picture 16"/>
          <p:cNvPicPr>
            <a:picLocks noChangeAspect="1"/>
          </p:cNvPicPr>
          <p:nvPr/>
        </p:nvPicPr>
        <p:blipFill>
          <a:blip r:embed="rId5" cstate="print">
            <a:clrChange>
              <a:clrFrom>
                <a:srgbClr val="FCFCFE"/>
              </a:clrFrom>
              <a:clrTo>
                <a:srgbClr val="FCFCFE">
                  <a:alpha val="0"/>
                </a:srgbClr>
              </a:clrTo>
            </a:clrChange>
            <a:extLst>
              <a:ext uri="{28A0092B-C50C-407E-A947-70E740481C1C}">
                <a14:useLocalDpi xmlns:a14="http://schemas.microsoft.com/office/drawing/2010/main" val="0"/>
              </a:ext>
            </a:extLst>
          </a:blip>
          <a:stretch>
            <a:fillRect/>
          </a:stretch>
        </p:blipFill>
        <p:spPr>
          <a:xfrm>
            <a:off x="5166360" y="4757451"/>
            <a:ext cx="953390" cy="1312929"/>
          </a:xfrm>
          <a:prstGeom prst="rect">
            <a:avLst/>
          </a:prstGeom>
        </p:spPr>
      </p:pic>
      <p:sp>
        <p:nvSpPr>
          <p:cNvPr id="18" name="TextBox 17"/>
          <p:cNvSpPr txBox="1"/>
          <p:nvPr/>
        </p:nvSpPr>
        <p:spPr>
          <a:xfrm>
            <a:off x="3309859" y="6523929"/>
            <a:ext cx="4970585" cy="246221"/>
          </a:xfrm>
          <a:prstGeom prst="rect">
            <a:avLst/>
          </a:prstGeom>
          <a:noFill/>
        </p:spPr>
        <p:txBody>
          <a:bodyPr wrap="square" rtlCol="0">
            <a:spAutoFit/>
          </a:bodyPr>
          <a:lstStyle/>
          <a:p>
            <a:r>
              <a:rPr lang="en-US" sz="1000" dirty="0">
                <a:solidFill>
                  <a:srgbClr val="323232"/>
                </a:solidFill>
              </a:rPr>
              <a:t>Tech Buyer Perceptions, Avaya Midmarket Technology Study, February 2014</a:t>
            </a:r>
          </a:p>
        </p:txBody>
      </p:sp>
      <p:sp>
        <p:nvSpPr>
          <p:cNvPr id="19" name="TextBox 18"/>
          <p:cNvSpPr txBox="1"/>
          <p:nvPr/>
        </p:nvSpPr>
        <p:spPr>
          <a:xfrm>
            <a:off x="339959" y="1149486"/>
            <a:ext cx="7627248" cy="426695"/>
          </a:xfrm>
          <a:prstGeom prst="rect">
            <a:avLst/>
          </a:prstGeom>
          <a:noFill/>
        </p:spPr>
        <p:txBody>
          <a:bodyPr wrap="square" rtlCol="0">
            <a:noAutofit/>
          </a:bodyPr>
          <a:lstStyle/>
          <a:p>
            <a:pPr>
              <a:lnSpc>
                <a:spcPct val="90000"/>
              </a:lnSpc>
            </a:pPr>
            <a:r>
              <a:rPr lang="en-US" sz="2000" b="1" i="1" dirty="0" smtClean="0"/>
              <a:t>What is your single, most important contact center need? </a:t>
            </a:r>
          </a:p>
        </p:txBody>
      </p:sp>
      <p:pic>
        <p:nvPicPr>
          <p:cNvPr id="20" name="Picture 19"/>
          <p:cNvPicPr>
            <a:picLocks noChangeAspect="1"/>
          </p:cNvPicPr>
          <p:nvPr/>
        </p:nvPicPr>
        <p:blipFill>
          <a:blip r:embed="rId6" cstate="print"/>
          <a:stretch>
            <a:fillRect/>
          </a:stretch>
        </p:blipFill>
        <p:spPr>
          <a:xfrm>
            <a:off x="871885" y="1661823"/>
            <a:ext cx="933969" cy="1279410"/>
          </a:xfrm>
          <a:prstGeom prst="rect">
            <a:avLst/>
          </a:prstGeom>
          <a:noFill/>
          <a:ln>
            <a:noFill/>
          </a:ln>
        </p:spPr>
      </p:pic>
      <p:pic>
        <p:nvPicPr>
          <p:cNvPr id="21" name="Picture 20"/>
          <p:cNvPicPr>
            <a:picLocks noChangeAspect="1"/>
          </p:cNvPicPr>
          <p:nvPr/>
        </p:nvPicPr>
        <p:blipFill>
          <a:blip r:embed="rId6" cstate="print"/>
          <a:stretch>
            <a:fillRect/>
          </a:stretch>
        </p:blipFill>
        <p:spPr>
          <a:xfrm>
            <a:off x="871885" y="3172570"/>
            <a:ext cx="933969" cy="1279410"/>
          </a:xfrm>
          <a:prstGeom prst="rect">
            <a:avLst/>
          </a:prstGeom>
          <a:noFill/>
          <a:ln>
            <a:noFill/>
          </a:ln>
        </p:spPr>
      </p:pic>
    </p:spTree>
    <p:extLst>
      <p:ext uri="{BB962C8B-B14F-4D97-AF65-F5344CB8AC3E}">
        <p14:creationId xmlns:p14="http://schemas.microsoft.com/office/powerpoint/2010/main" val="263244677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working2.png"/>
          <p:cNvPicPr>
            <a:picLocks noChangeAspect="1"/>
          </p:cNvPicPr>
          <p:nvPr/>
        </p:nvPicPr>
        <p:blipFill>
          <a:blip r:embed="rId3" cstate="print"/>
          <a:stretch>
            <a:fillRect/>
          </a:stretch>
        </p:blipFill>
        <p:spPr>
          <a:xfrm>
            <a:off x="0" y="0"/>
            <a:ext cx="9144000" cy="6858000"/>
          </a:xfrm>
          <a:prstGeom prst="rect">
            <a:avLst/>
          </a:prstGeom>
        </p:spPr>
      </p:pic>
      <p:sp>
        <p:nvSpPr>
          <p:cNvPr id="21" name="Title 20"/>
          <p:cNvSpPr>
            <a:spLocks noGrp="1"/>
          </p:cNvSpPr>
          <p:nvPr>
            <p:ph type="title"/>
          </p:nvPr>
        </p:nvSpPr>
        <p:spPr/>
        <p:txBody>
          <a:bodyPr/>
          <a:lstStyle/>
          <a:p>
            <a:r>
              <a:rPr lang="en-US" dirty="0" smtClean="0"/>
              <a:t>Contact Center Challenges </a:t>
            </a:r>
            <a:br>
              <a:rPr lang="en-US" dirty="0" smtClean="0"/>
            </a:br>
            <a:endParaRPr lang="en-US" sz="2400" i="1" dirty="0">
              <a:solidFill>
                <a:srgbClr val="98050E"/>
              </a:solidFill>
            </a:endParaRPr>
          </a:p>
        </p:txBody>
      </p:sp>
      <p:grpSp>
        <p:nvGrpSpPr>
          <p:cNvPr id="10" name="Group 9"/>
          <p:cNvGrpSpPr/>
          <p:nvPr/>
        </p:nvGrpSpPr>
        <p:grpSpPr>
          <a:xfrm>
            <a:off x="152400" y="1765001"/>
            <a:ext cx="8827477" cy="4495122"/>
            <a:chOff x="1131570" y="1939538"/>
            <a:chExt cx="6835140" cy="3458642"/>
          </a:xfrm>
        </p:grpSpPr>
        <p:grpSp>
          <p:nvGrpSpPr>
            <p:cNvPr id="2" name="Group 18"/>
            <p:cNvGrpSpPr/>
            <p:nvPr/>
          </p:nvGrpSpPr>
          <p:grpSpPr>
            <a:xfrm>
              <a:off x="1131570" y="1939538"/>
              <a:ext cx="3326130" cy="3458641"/>
              <a:chOff x="1120140" y="-1912372"/>
              <a:chExt cx="7406640" cy="3458641"/>
            </a:xfrm>
          </p:grpSpPr>
          <p:sp>
            <p:nvSpPr>
              <p:cNvPr id="12" name="Rectangle 11"/>
              <p:cNvSpPr/>
              <p:nvPr/>
            </p:nvSpPr>
            <p:spPr>
              <a:xfrm>
                <a:off x="1133475" y="-1440415"/>
                <a:ext cx="7362824" cy="2986684"/>
              </a:xfrm>
              <a:prstGeom prst="rect">
                <a:avLst/>
              </a:prstGeom>
              <a:gradFill>
                <a:gsLst>
                  <a:gs pos="0">
                    <a:schemeClr val="bg1">
                      <a:alpha val="0"/>
                    </a:schemeClr>
                  </a:gs>
                  <a:gs pos="5000">
                    <a:schemeClr val="bg1">
                      <a:alpha val="84000"/>
                    </a:schemeClr>
                  </a:gs>
                </a:gsLst>
              </a:gradFill>
              <a:ln>
                <a:gradFill>
                  <a:gsLst>
                    <a:gs pos="0">
                      <a:schemeClr val="bg1"/>
                    </a:gs>
                    <a:gs pos="50000">
                      <a:schemeClr val="bg1"/>
                    </a:gs>
                    <a:gs pos="100000">
                      <a:schemeClr val="bg1">
                        <a:alpha val="0"/>
                      </a:schemeClr>
                    </a:gs>
                  </a:gsLst>
                  <a:lin ang="5400000" scaled="0"/>
                </a:gradFill>
              </a:ln>
              <a:effectLst>
                <a:outerShdw blurRad="50800" dist="38100" dir="18900000" algn="b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lIns="91440" tIns="91440" rIns="91440" bIns="0" rtlCol="0" anchor="t"/>
              <a:lstStyle/>
              <a:p>
                <a:pPr marL="285750" indent="-285750" fontAlgn="ctr">
                  <a:lnSpc>
                    <a:spcPct val="114000"/>
                  </a:lnSpc>
                  <a:spcBef>
                    <a:spcPts val="600"/>
                  </a:spcBef>
                  <a:buClr>
                    <a:srgbClr val="C00000"/>
                  </a:buClr>
                  <a:buSzPts val="2000"/>
                  <a:buFont typeface="Webdings"/>
                  <a:buChar char="4"/>
                </a:pPr>
                <a:r>
                  <a:rPr lang="en-US" dirty="0">
                    <a:solidFill>
                      <a:schemeClr val="tx1"/>
                    </a:solidFill>
                  </a:rPr>
                  <a:t>Customers </a:t>
                </a:r>
                <a:r>
                  <a:rPr lang="en-US" dirty="0" smtClean="0">
                    <a:solidFill>
                      <a:schemeClr val="tx1"/>
                    </a:solidFill>
                  </a:rPr>
                  <a:t>are wanting </a:t>
                </a:r>
                <a:r>
                  <a:rPr lang="en-US" dirty="0">
                    <a:solidFill>
                      <a:schemeClr val="tx1"/>
                    </a:solidFill>
                  </a:rPr>
                  <a:t>to communicate on their terms</a:t>
                </a:r>
              </a:p>
              <a:p>
                <a:pPr marL="285750" indent="-285750" fontAlgn="ctr">
                  <a:lnSpc>
                    <a:spcPct val="114000"/>
                  </a:lnSpc>
                  <a:spcBef>
                    <a:spcPts val="600"/>
                  </a:spcBef>
                  <a:buClr>
                    <a:srgbClr val="C00000"/>
                  </a:buClr>
                  <a:buSzPts val="2000"/>
                  <a:buFont typeface="Webdings"/>
                  <a:buChar char="4"/>
                </a:pPr>
                <a:r>
                  <a:rPr lang="en-US" dirty="0" smtClean="0">
                    <a:solidFill>
                      <a:schemeClr val="tx1"/>
                    </a:solidFill>
                  </a:rPr>
                  <a:t>Customers often need to repeat themselves once answered</a:t>
                </a:r>
              </a:p>
              <a:p>
                <a:pPr marL="285750" indent="-285750" fontAlgn="ctr">
                  <a:lnSpc>
                    <a:spcPct val="114000"/>
                  </a:lnSpc>
                  <a:spcBef>
                    <a:spcPts val="600"/>
                  </a:spcBef>
                  <a:buClr>
                    <a:srgbClr val="C00000"/>
                  </a:buClr>
                  <a:buSzPts val="2000"/>
                  <a:buFont typeface="Webdings"/>
                  <a:buChar char="4"/>
                </a:pPr>
                <a:r>
                  <a:rPr lang="en-US" dirty="0" smtClean="0">
                    <a:solidFill>
                      <a:schemeClr val="tx1"/>
                    </a:solidFill>
                  </a:rPr>
                  <a:t>Customers are reporting bad service with agents </a:t>
                </a:r>
              </a:p>
              <a:p>
                <a:pPr marL="285750" indent="-285750" fontAlgn="ctr">
                  <a:lnSpc>
                    <a:spcPct val="114000"/>
                  </a:lnSpc>
                  <a:spcBef>
                    <a:spcPts val="600"/>
                  </a:spcBef>
                  <a:buClr>
                    <a:srgbClr val="C00000"/>
                  </a:buClr>
                  <a:buSzPts val="2000"/>
                  <a:buFont typeface="Webdings"/>
                  <a:buChar char="4"/>
                </a:pPr>
                <a:r>
                  <a:rPr lang="en-US" dirty="0" smtClean="0">
                    <a:solidFill>
                      <a:schemeClr val="tx1"/>
                    </a:solidFill>
                  </a:rPr>
                  <a:t>Agents are not productive during quiet times</a:t>
                </a:r>
              </a:p>
              <a:p>
                <a:pPr marL="285750" indent="-285750" fontAlgn="ctr">
                  <a:lnSpc>
                    <a:spcPct val="114000"/>
                  </a:lnSpc>
                  <a:spcBef>
                    <a:spcPts val="600"/>
                  </a:spcBef>
                  <a:buClr>
                    <a:srgbClr val="C00000"/>
                  </a:buClr>
                  <a:buSzPts val="2000"/>
                  <a:buFont typeface="Webdings"/>
                  <a:buChar char="4"/>
                </a:pPr>
                <a:r>
                  <a:rPr lang="en-US" dirty="0" smtClean="0">
                    <a:solidFill>
                      <a:schemeClr val="tx1"/>
                    </a:solidFill>
                  </a:rPr>
                  <a:t>Losing sales as callers are dropping before we answer</a:t>
                </a:r>
              </a:p>
              <a:p>
                <a:pPr marL="285750" indent="-285750" fontAlgn="ctr">
                  <a:lnSpc>
                    <a:spcPct val="114000"/>
                  </a:lnSpc>
                  <a:spcBef>
                    <a:spcPts val="600"/>
                  </a:spcBef>
                  <a:buClr>
                    <a:srgbClr val="C00000"/>
                  </a:buClr>
                  <a:buSzPts val="2000"/>
                  <a:buFont typeface="Webdings"/>
                  <a:buChar char="4"/>
                </a:pPr>
                <a:endParaRPr lang="en-US" dirty="0">
                  <a:solidFill>
                    <a:schemeClr val="tx1"/>
                  </a:solidFill>
                </a:endParaRPr>
              </a:p>
              <a:p>
                <a:pPr marL="285750" indent="-285750" fontAlgn="ctr">
                  <a:lnSpc>
                    <a:spcPct val="114000"/>
                  </a:lnSpc>
                  <a:spcBef>
                    <a:spcPts val="600"/>
                  </a:spcBef>
                  <a:buClr>
                    <a:srgbClr val="C00000"/>
                  </a:buClr>
                  <a:buSzPts val="2000"/>
                  <a:buFont typeface="Webdings"/>
                  <a:buChar char="4"/>
                </a:pPr>
                <a:endParaRPr lang="en-US" dirty="0" smtClean="0">
                  <a:solidFill>
                    <a:schemeClr val="tx1"/>
                  </a:solidFill>
                </a:endParaRPr>
              </a:p>
            </p:txBody>
          </p:sp>
          <p:sp>
            <p:nvSpPr>
              <p:cNvPr id="13" name="Rectangle 12"/>
              <p:cNvSpPr/>
              <p:nvPr/>
            </p:nvSpPr>
            <p:spPr>
              <a:xfrm>
                <a:off x="1120140" y="-1912372"/>
                <a:ext cx="7406640" cy="471958"/>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lnSpc>
                    <a:spcPct val="90000"/>
                  </a:lnSpc>
                </a:pPr>
                <a:r>
                  <a:rPr lang="en-US" sz="2400" b="1" dirty="0" smtClean="0">
                    <a:effectLst>
                      <a:outerShdw blurRad="38100" dist="38100" dir="2700000" algn="tl">
                        <a:srgbClr val="000000">
                          <a:alpha val="43137"/>
                        </a:srgbClr>
                      </a:outerShdw>
                    </a:effectLst>
                  </a:rPr>
                  <a:t>Challenges</a:t>
                </a:r>
              </a:p>
            </p:txBody>
          </p:sp>
        </p:grpSp>
        <p:grpSp>
          <p:nvGrpSpPr>
            <p:cNvPr id="7" name="Group 18"/>
            <p:cNvGrpSpPr/>
            <p:nvPr/>
          </p:nvGrpSpPr>
          <p:grpSpPr>
            <a:xfrm>
              <a:off x="4640580" y="1939538"/>
              <a:ext cx="3326130" cy="3458642"/>
              <a:chOff x="1120140" y="-1912372"/>
              <a:chExt cx="7406640" cy="3458642"/>
            </a:xfrm>
          </p:grpSpPr>
          <p:sp>
            <p:nvSpPr>
              <p:cNvPr id="8" name="Rectangle 7"/>
              <p:cNvSpPr/>
              <p:nvPr/>
            </p:nvSpPr>
            <p:spPr>
              <a:xfrm>
                <a:off x="1120140" y="-1440414"/>
                <a:ext cx="7362824" cy="2986684"/>
              </a:xfrm>
              <a:prstGeom prst="rect">
                <a:avLst/>
              </a:prstGeom>
              <a:gradFill>
                <a:gsLst>
                  <a:gs pos="0">
                    <a:schemeClr val="bg1">
                      <a:alpha val="0"/>
                    </a:schemeClr>
                  </a:gs>
                  <a:gs pos="5000">
                    <a:schemeClr val="bg1">
                      <a:alpha val="84000"/>
                    </a:schemeClr>
                  </a:gs>
                </a:gsLst>
              </a:gradFill>
              <a:ln>
                <a:gradFill>
                  <a:gsLst>
                    <a:gs pos="0">
                      <a:schemeClr val="bg1"/>
                    </a:gs>
                    <a:gs pos="50000">
                      <a:schemeClr val="bg1"/>
                    </a:gs>
                    <a:gs pos="100000">
                      <a:schemeClr val="bg1">
                        <a:alpha val="0"/>
                      </a:schemeClr>
                    </a:gs>
                  </a:gsLst>
                  <a:lin ang="5400000" scaled="0"/>
                </a:gradFill>
              </a:ln>
              <a:effectLst>
                <a:outerShdw blurRad="50800" dist="38100" dir="18900000" algn="b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lIns="91440" tIns="91440" rIns="91440" bIns="0" rtlCol="0" anchor="t"/>
              <a:lstStyle/>
              <a:p>
                <a:pPr marL="285750" indent="-285750" fontAlgn="ctr">
                  <a:lnSpc>
                    <a:spcPct val="114000"/>
                  </a:lnSpc>
                  <a:spcBef>
                    <a:spcPts val="600"/>
                  </a:spcBef>
                  <a:buClr>
                    <a:srgbClr val="C00000"/>
                  </a:buClr>
                  <a:buSzPts val="2000"/>
                  <a:buFont typeface="Webdings"/>
                  <a:buChar char="4"/>
                </a:pPr>
                <a:r>
                  <a:rPr lang="en-US" dirty="0">
                    <a:solidFill>
                      <a:schemeClr val="tx1"/>
                    </a:solidFill>
                  </a:rPr>
                  <a:t>Incorporate email and web chat as part </a:t>
                </a:r>
                <a:r>
                  <a:rPr lang="en-US" dirty="0" smtClean="0">
                    <a:solidFill>
                      <a:schemeClr val="tx1"/>
                    </a:solidFill>
                  </a:rPr>
                  <a:t>of the contact </a:t>
                </a:r>
                <a:r>
                  <a:rPr lang="en-US" dirty="0">
                    <a:solidFill>
                      <a:schemeClr val="tx1"/>
                    </a:solidFill>
                  </a:rPr>
                  <a:t>center strategy</a:t>
                </a:r>
              </a:p>
              <a:p>
                <a:pPr marL="285750" indent="-285750" fontAlgn="ctr">
                  <a:lnSpc>
                    <a:spcPct val="114000"/>
                  </a:lnSpc>
                  <a:spcBef>
                    <a:spcPts val="600"/>
                  </a:spcBef>
                  <a:buClr>
                    <a:srgbClr val="C00000"/>
                  </a:buClr>
                  <a:buSzPts val="2000"/>
                  <a:buFont typeface="Webdings"/>
                  <a:buChar char="4"/>
                </a:pPr>
                <a:r>
                  <a:rPr lang="en-US" dirty="0" smtClean="0">
                    <a:solidFill>
                      <a:schemeClr val="tx1"/>
                    </a:solidFill>
                  </a:rPr>
                  <a:t>Eliminate/reduce transfers </a:t>
                </a:r>
              </a:p>
              <a:p>
                <a:pPr marL="285750" indent="-285750" fontAlgn="ctr">
                  <a:lnSpc>
                    <a:spcPct val="114000"/>
                  </a:lnSpc>
                  <a:spcBef>
                    <a:spcPts val="600"/>
                  </a:spcBef>
                  <a:buClr>
                    <a:srgbClr val="C00000"/>
                  </a:buClr>
                  <a:buSzPts val="2000"/>
                  <a:buFont typeface="Webdings"/>
                  <a:buChar char="4"/>
                </a:pPr>
                <a:r>
                  <a:rPr lang="en-US" dirty="0" smtClean="0">
                    <a:solidFill>
                      <a:schemeClr val="tx1"/>
                    </a:solidFill>
                  </a:rPr>
                  <a:t>Detailed </a:t>
                </a:r>
                <a:r>
                  <a:rPr lang="en-US" i="1" dirty="0" smtClean="0">
                    <a:solidFill>
                      <a:schemeClr val="tx1"/>
                    </a:solidFill>
                  </a:rPr>
                  <a:t>call reports </a:t>
                </a:r>
                <a:r>
                  <a:rPr lang="en-US" dirty="0" smtClean="0">
                    <a:solidFill>
                      <a:schemeClr val="tx1"/>
                    </a:solidFill>
                  </a:rPr>
                  <a:t>and </a:t>
                </a:r>
                <a:r>
                  <a:rPr lang="en-US" i="1" dirty="0" smtClean="0">
                    <a:solidFill>
                      <a:schemeClr val="tx1"/>
                    </a:solidFill>
                  </a:rPr>
                  <a:t>call recordings </a:t>
                </a:r>
                <a:r>
                  <a:rPr lang="en-US" dirty="0" smtClean="0">
                    <a:solidFill>
                      <a:schemeClr val="tx1"/>
                    </a:solidFill>
                  </a:rPr>
                  <a:t>on every agent</a:t>
                </a:r>
              </a:p>
              <a:p>
                <a:pPr marL="285750" indent="-285750" fontAlgn="ctr">
                  <a:lnSpc>
                    <a:spcPct val="114000"/>
                  </a:lnSpc>
                  <a:spcBef>
                    <a:spcPts val="600"/>
                  </a:spcBef>
                  <a:buClr>
                    <a:srgbClr val="C00000"/>
                  </a:buClr>
                  <a:buSzPts val="2000"/>
                  <a:buFont typeface="Webdings"/>
                  <a:buChar char="4"/>
                </a:pPr>
                <a:r>
                  <a:rPr lang="en-US" dirty="0">
                    <a:solidFill>
                      <a:schemeClr val="tx1"/>
                    </a:solidFill>
                  </a:rPr>
                  <a:t>Use agent ‘idle time’ to proactively </a:t>
                </a:r>
                <a:r>
                  <a:rPr lang="en-US" dirty="0" smtClean="0">
                    <a:solidFill>
                      <a:schemeClr val="tx1"/>
                    </a:solidFill>
                  </a:rPr>
                  <a:t>make </a:t>
                </a:r>
                <a:r>
                  <a:rPr lang="en-US" dirty="0">
                    <a:solidFill>
                      <a:schemeClr val="tx1"/>
                    </a:solidFill>
                  </a:rPr>
                  <a:t>outbound </a:t>
                </a:r>
                <a:r>
                  <a:rPr lang="en-US" dirty="0" smtClean="0">
                    <a:solidFill>
                      <a:schemeClr val="tx1"/>
                    </a:solidFill>
                  </a:rPr>
                  <a:t>sales/collection calls</a:t>
                </a:r>
              </a:p>
              <a:p>
                <a:pPr marL="285750" indent="-285750" fontAlgn="ctr">
                  <a:lnSpc>
                    <a:spcPct val="114000"/>
                  </a:lnSpc>
                  <a:spcBef>
                    <a:spcPts val="600"/>
                  </a:spcBef>
                  <a:buClr>
                    <a:srgbClr val="C00000"/>
                  </a:buClr>
                  <a:buSzPts val="2000"/>
                  <a:buFont typeface="Webdings"/>
                  <a:buChar char="4"/>
                </a:pPr>
                <a:r>
                  <a:rPr lang="en-US" smtClean="0">
                    <a:solidFill>
                      <a:schemeClr val="tx1"/>
                    </a:solidFill>
                  </a:rPr>
                  <a:t>Identify peaks </a:t>
                </a:r>
                <a:r>
                  <a:rPr lang="en-US" dirty="0" smtClean="0">
                    <a:solidFill>
                      <a:schemeClr val="tx1"/>
                    </a:solidFill>
                  </a:rPr>
                  <a:t>and balance agents </a:t>
                </a:r>
                <a:r>
                  <a:rPr lang="en-US" dirty="0">
                    <a:solidFill>
                      <a:schemeClr val="tx1"/>
                    </a:solidFill>
                  </a:rPr>
                  <a:t>between </a:t>
                </a:r>
                <a:r>
                  <a:rPr lang="en-US" dirty="0" smtClean="0">
                    <a:solidFill>
                      <a:schemeClr val="tx1"/>
                    </a:solidFill>
                  </a:rPr>
                  <a:t>groups </a:t>
                </a:r>
              </a:p>
              <a:p>
                <a:pPr marL="285750" indent="-285750" fontAlgn="ctr">
                  <a:lnSpc>
                    <a:spcPct val="114000"/>
                  </a:lnSpc>
                  <a:spcBef>
                    <a:spcPts val="600"/>
                  </a:spcBef>
                  <a:buClr>
                    <a:srgbClr val="C00000"/>
                  </a:buClr>
                  <a:buSzPts val="2000"/>
                  <a:buFont typeface="Webdings"/>
                  <a:buChar char="4"/>
                </a:pPr>
                <a:r>
                  <a:rPr lang="en-US" dirty="0" smtClean="0">
                    <a:solidFill>
                      <a:schemeClr val="tx1"/>
                    </a:solidFill>
                  </a:rPr>
                  <a:t>IVR to offer self service</a:t>
                </a:r>
              </a:p>
              <a:p>
                <a:pPr marL="285750" indent="-285750" fontAlgn="ctr">
                  <a:lnSpc>
                    <a:spcPct val="114000"/>
                  </a:lnSpc>
                  <a:spcBef>
                    <a:spcPts val="600"/>
                  </a:spcBef>
                  <a:buClr>
                    <a:srgbClr val="C00000"/>
                  </a:buClr>
                  <a:buSzPts val="2000"/>
                  <a:buFont typeface="Webdings"/>
                  <a:buChar char="4"/>
                </a:pPr>
                <a:endParaRPr lang="en-US" dirty="0" smtClean="0">
                  <a:solidFill>
                    <a:schemeClr val="tx1"/>
                  </a:solidFill>
                </a:endParaRPr>
              </a:p>
              <a:p>
                <a:pPr marL="285750" indent="-285750" fontAlgn="ctr">
                  <a:lnSpc>
                    <a:spcPct val="114000"/>
                  </a:lnSpc>
                  <a:spcBef>
                    <a:spcPts val="600"/>
                  </a:spcBef>
                  <a:buClr>
                    <a:srgbClr val="C00000"/>
                  </a:buClr>
                  <a:buSzPts val="2000"/>
                  <a:buFont typeface="Webdings"/>
                  <a:buChar char="4"/>
                </a:pPr>
                <a:endParaRPr lang="en-US" dirty="0" smtClean="0">
                  <a:solidFill>
                    <a:schemeClr val="tx1"/>
                  </a:solidFill>
                </a:endParaRPr>
              </a:p>
              <a:p>
                <a:pPr marL="285750" indent="-285750" fontAlgn="ctr">
                  <a:lnSpc>
                    <a:spcPct val="114000"/>
                  </a:lnSpc>
                  <a:spcBef>
                    <a:spcPts val="600"/>
                  </a:spcBef>
                  <a:buClr>
                    <a:srgbClr val="C00000"/>
                  </a:buClr>
                  <a:buSzPts val="2000"/>
                  <a:buFont typeface="Webdings"/>
                  <a:buChar char="4"/>
                </a:pPr>
                <a:endParaRPr lang="en-US" dirty="0" smtClean="0">
                  <a:solidFill>
                    <a:schemeClr val="tx1"/>
                  </a:solidFill>
                </a:endParaRPr>
              </a:p>
            </p:txBody>
          </p:sp>
          <p:sp>
            <p:nvSpPr>
              <p:cNvPr id="9" name="Rectangle 8"/>
              <p:cNvSpPr/>
              <p:nvPr/>
            </p:nvSpPr>
            <p:spPr>
              <a:xfrm>
                <a:off x="1120140" y="-1912372"/>
                <a:ext cx="7406640" cy="47195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2400" b="1" dirty="0" smtClean="0">
                    <a:effectLst>
                      <a:outerShdw blurRad="38100" dist="38100" dir="2700000" algn="tl">
                        <a:srgbClr val="000000">
                          <a:alpha val="43137"/>
                        </a:srgbClr>
                      </a:outerShdw>
                    </a:effectLst>
                  </a:rPr>
                  <a:t>Resolution</a:t>
                </a:r>
              </a:p>
            </p:txBody>
          </p:sp>
        </p:grpSp>
      </p:grpSp>
    </p:spTree>
    <p:extLst>
      <p:ext uri="{BB962C8B-B14F-4D97-AF65-F5344CB8AC3E}">
        <p14:creationId xmlns:p14="http://schemas.microsoft.com/office/powerpoint/2010/main" val="9827589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981" y="299804"/>
            <a:ext cx="9173981" cy="6445770"/>
          </a:xfrm>
          <a:prstGeom prst="rect">
            <a:avLst/>
          </a:prstGeom>
          <a:blipFill dpi="0" rotWithShape="1">
            <a:blip r:embed="rId3">
              <a:alphaModFix amt="41000"/>
            </a:blip>
            <a:srcRect/>
            <a:stretch>
              <a:fillRect/>
            </a:stretch>
          </a:blipFill>
          <a:ln w="19050">
            <a:solidFill>
              <a:schemeClr val="accent1">
                <a:alpha val="44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2" name="Title 1"/>
          <p:cNvSpPr>
            <a:spLocks noGrp="1"/>
          </p:cNvSpPr>
          <p:nvPr>
            <p:ph type="title"/>
          </p:nvPr>
        </p:nvSpPr>
        <p:spPr/>
        <p:txBody>
          <a:bodyPr/>
          <a:lstStyle/>
          <a:p>
            <a:r>
              <a:rPr lang="en-US" dirty="0" smtClean="0"/>
              <a:t>Avaya IP Office Contact Center Overview</a:t>
            </a:r>
            <a:endParaRPr lang="en-US" dirty="0"/>
          </a:p>
        </p:txBody>
      </p:sp>
      <p:sp>
        <p:nvSpPr>
          <p:cNvPr id="6" name="Content Placeholder 5"/>
          <p:cNvSpPr>
            <a:spLocks noGrp="1"/>
          </p:cNvSpPr>
          <p:nvPr>
            <p:ph idx="1"/>
          </p:nvPr>
        </p:nvSpPr>
        <p:spPr>
          <a:xfrm>
            <a:off x="202990" y="1520253"/>
            <a:ext cx="5613817" cy="4724399"/>
          </a:xfrm>
        </p:spPr>
        <p:txBody>
          <a:bodyPr/>
          <a:lstStyle/>
          <a:p>
            <a:r>
              <a:rPr lang="en-US" dirty="0"/>
              <a:t>Customers with up to </a:t>
            </a:r>
            <a:r>
              <a:rPr lang="en-US" dirty="0" smtClean="0"/>
              <a:t>3000* employees &amp; up to 250 </a:t>
            </a:r>
            <a:r>
              <a:rPr lang="en-US" dirty="0"/>
              <a:t>agents</a:t>
            </a:r>
          </a:p>
          <a:p>
            <a:r>
              <a:rPr lang="en-US" dirty="0" smtClean="0"/>
              <a:t>Deployed as a single </a:t>
            </a:r>
            <a:r>
              <a:rPr lang="en-US" dirty="0"/>
              <a:t>site or </a:t>
            </a:r>
            <a:r>
              <a:rPr lang="en-US" dirty="0" smtClean="0"/>
              <a:t>across up to </a:t>
            </a:r>
            <a:r>
              <a:rPr lang="en-US" dirty="0" smtClean="0"/>
              <a:t>150 nodes</a:t>
            </a:r>
            <a:endParaRPr lang="en-US" dirty="0" smtClean="0"/>
          </a:p>
          <a:p>
            <a:r>
              <a:rPr lang="en-US" dirty="0" smtClean="0"/>
              <a:t>Agents in </a:t>
            </a:r>
            <a:r>
              <a:rPr lang="en-US" dirty="0"/>
              <a:t>the </a:t>
            </a:r>
            <a:r>
              <a:rPr lang="en-US" dirty="0" smtClean="0"/>
              <a:t>office or remote agents</a:t>
            </a:r>
          </a:p>
          <a:p>
            <a:r>
              <a:rPr lang="en-US" dirty="0" smtClean="0"/>
              <a:t>Centrally managed</a:t>
            </a:r>
          </a:p>
          <a:p>
            <a:r>
              <a:rPr lang="en-US" dirty="0" smtClean="0"/>
              <a:t>Available </a:t>
            </a:r>
            <a:r>
              <a:rPr lang="en-US" dirty="0" err="1" smtClean="0"/>
              <a:t>on-premise</a:t>
            </a:r>
            <a:r>
              <a:rPr lang="en-US" dirty="0" smtClean="0"/>
              <a:t> or hosted via Customer Engagement </a:t>
            </a:r>
            <a:r>
              <a:rPr lang="en-US" dirty="0" err="1" smtClean="0"/>
              <a:t>OnAvaya</a:t>
            </a:r>
            <a:r>
              <a:rPr lang="en-US" baseline="30000" dirty="0" err="1" smtClean="0"/>
              <a:t>TM</a:t>
            </a:r>
            <a:r>
              <a:rPr lang="en-US" dirty="0" smtClean="0"/>
              <a:t> Powered by Google Cloud Platform</a:t>
            </a:r>
            <a:endParaRPr lang="en-US" dirty="0"/>
          </a:p>
        </p:txBody>
      </p:sp>
      <p:sp>
        <p:nvSpPr>
          <p:cNvPr id="10" name="Content Placeholder 2"/>
          <p:cNvSpPr txBox="1">
            <a:spLocks/>
          </p:cNvSpPr>
          <p:nvPr/>
        </p:nvSpPr>
        <p:spPr>
          <a:xfrm>
            <a:off x="1637496" y="2133601"/>
            <a:ext cx="5323115" cy="4724399"/>
          </a:xfrm>
          <a:prstGeom prst="rect">
            <a:avLst/>
          </a:prstGeom>
        </p:spPr>
        <p:txBody>
          <a:bodyPr vert="horz" lIns="91440" tIns="45720" rIns="91440" bIns="45720" rtlCol="0">
            <a:normAutofit/>
          </a:bodyPr>
          <a:lst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a:lstStyle>
          <a:p>
            <a:pPr lvl="1"/>
            <a:endParaRPr lang="en-US" dirty="0" smtClean="0"/>
          </a:p>
          <a:p>
            <a:endParaRPr lang="en-US" dirty="0" smtClean="0"/>
          </a:p>
          <a:p>
            <a:pPr lvl="1"/>
            <a:endParaRPr lang="en-US" dirty="0" smtClean="0"/>
          </a:p>
          <a:p>
            <a:endParaRPr lang="en-US" dirty="0"/>
          </a:p>
        </p:txBody>
      </p:sp>
      <p:pic>
        <p:nvPicPr>
          <p:cNvPr id="11" name="Picture 4"/>
          <p:cNvPicPr>
            <a:picLocks noChangeAspect="1" noChangeArrowheads="1"/>
          </p:cNvPicPr>
          <p:nvPr/>
        </p:nvPicPr>
        <p:blipFill>
          <a:blip r:embed="rId4" cstate="print"/>
          <a:srcRect/>
          <a:stretch>
            <a:fillRect/>
          </a:stretch>
        </p:blipFill>
        <p:spPr bwMode="auto">
          <a:xfrm>
            <a:off x="5671457" y="1770398"/>
            <a:ext cx="3271442" cy="3297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349819" y="6353950"/>
            <a:ext cx="914400" cy="914400"/>
          </a:xfrm>
          <a:prstGeom prst="rect">
            <a:avLst/>
          </a:prstGeom>
          <a:noFill/>
        </p:spPr>
        <p:txBody>
          <a:bodyPr wrap="none" rtlCol="0">
            <a:noAutofit/>
          </a:bodyPr>
          <a:lstStyle/>
          <a:p>
            <a:pPr>
              <a:lnSpc>
                <a:spcPct val="90000"/>
              </a:lnSpc>
            </a:pPr>
            <a:r>
              <a:rPr lang="en-US" sz="900" dirty="0" smtClean="0"/>
              <a:t>*Select Edition supports up to 3000 users</a:t>
            </a:r>
          </a:p>
        </p:txBody>
      </p:sp>
    </p:spTree>
    <p:extLst>
      <p:ext uri="{BB962C8B-B14F-4D97-AF65-F5344CB8AC3E}">
        <p14:creationId xmlns:p14="http://schemas.microsoft.com/office/powerpoint/2010/main" val="335214341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working2.png"/>
          <p:cNvPicPr>
            <a:picLocks noChangeAspect="1"/>
          </p:cNvPicPr>
          <p:nvPr/>
        </p:nvPicPr>
        <p:blipFill>
          <a:blip r:embed="rId3" cstate="print"/>
          <a:stretch>
            <a:fillRect/>
          </a:stretch>
        </p:blipFill>
        <p:spPr>
          <a:xfrm>
            <a:off x="0" y="0"/>
            <a:ext cx="9144000" cy="6858000"/>
          </a:xfrm>
          <a:prstGeom prst="rect">
            <a:avLst/>
          </a:prstGeom>
        </p:spPr>
      </p:pic>
      <p:sp>
        <p:nvSpPr>
          <p:cNvPr id="21" name="Title 20"/>
          <p:cNvSpPr>
            <a:spLocks noGrp="1"/>
          </p:cNvSpPr>
          <p:nvPr>
            <p:ph type="title"/>
          </p:nvPr>
        </p:nvSpPr>
        <p:spPr>
          <a:xfrm>
            <a:off x="457200" y="151187"/>
            <a:ext cx="8229600" cy="838200"/>
          </a:xfrm>
        </p:spPr>
        <p:txBody>
          <a:bodyPr/>
          <a:lstStyle/>
          <a:p>
            <a:r>
              <a:rPr lang="en-US" dirty="0" smtClean="0"/>
              <a:t>Avaya IP Office Contact Center Capabilities </a:t>
            </a:r>
            <a:endParaRPr lang="en-US" dirty="0"/>
          </a:p>
        </p:txBody>
      </p:sp>
      <p:grpSp>
        <p:nvGrpSpPr>
          <p:cNvPr id="8" name="Group 7"/>
          <p:cNvGrpSpPr/>
          <p:nvPr/>
        </p:nvGrpSpPr>
        <p:grpSpPr>
          <a:xfrm>
            <a:off x="205154" y="1035573"/>
            <a:ext cx="8733692" cy="5468593"/>
            <a:chOff x="234462" y="1242307"/>
            <a:chExt cx="8733692" cy="5468593"/>
          </a:xfrm>
        </p:grpSpPr>
        <p:sp>
          <p:nvSpPr>
            <p:cNvPr id="13" name="Rectangle 12"/>
            <p:cNvSpPr/>
            <p:nvPr/>
          </p:nvSpPr>
          <p:spPr>
            <a:xfrm>
              <a:off x="234462" y="1242307"/>
              <a:ext cx="8733692" cy="59634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2400" b="1" dirty="0" smtClean="0">
                  <a:effectLst>
                    <a:outerShdw blurRad="38100" dist="38100" dir="2700000" algn="tl">
                      <a:srgbClr val="000000">
                        <a:alpha val="43137"/>
                      </a:srgbClr>
                    </a:outerShdw>
                  </a:effectLst>
                </a:rPr>
                <a:t>Resolution with Avaya IP Office Contact Center</a:t>
              </a:r>
            </a:p>
          </p:txBody>
        </p:sp>
        <p:sp>
          <p:nvSpPr>
            <p:cNvPr id="7" name="Rectangle 6"/>
            <p:cNvSpPr/>
            <p:nvPr/>
          </p:nvSpPr>
          <p:spPr>
            <a:xfrm>
              <a:off x="239647" y="1821801"/>
              <a:ext cx="8721473" cy="4889099"/>
            </a:xfrm>
            <a:prstGeom prst="rect">
              <a:avLst/>
            </a:prstGeom>
            <a:gradFill>
              <a:gsLst>
                <a:gs pos="0">
                  <a:schemeClr val="bg1">
                    <a:alpha val="31000"/>
                  </a:schemeClr>
                </a:gs>
                <a:gs pos="10000">
                  <a:schemeClr val="bg1">
                    <a:alpha val="60000"/>
                  </a:schemeClr>
                </a:gs>
                <a:gs pos="100000">
                  <a:schemeClr val="bg1"/>
                </a:gs>
              </a:gsLst>
            </a:gradFill>
            <a:ln>
              <a:gradFill>
                <a:gsLst>
                  <a:gs pos="0">
                    <a:schemeClr val="bg1"/>
                  </a:gs>
                  <a:gs pos="50000">
                    <a:schemeClr val="bg1"/>
                  </a:gs>
                  <a:gs pos="100000">
                    <a:schemeClr val="bg1">
                      <a:alpha val="0"/>
                    </a:schemeClr>
                  </a:gs>
                </a:gsLst>
                <a:lin ang="5400000" scaled="0"/>
              </a:gradFill>
            </a:ln>
          </p:spPr>
          <p:style>
            <a:lnRef idx="1">
              <a:schemeClr val="accent2"/>
            </a:lnRef>
            <a:fillRef idx="2">
              <a:schemeClr val="accent2"/>
            </a:fillRef>
            <a:effectRef idx="1">
              <a:schemeClr val="accent2"/>
            </a:effectRef>
            <a:fontRef idx="minor">
              <a:schemeClr val="dk1"/>
            </a:fontRef>
          </p:style>
          <p:txBody>
            <a:bodyPr lIns="274320" tIns="91440" rIns="91440" bIns="0" rtlCol="0" anchor="t"/>
            <a:lstStyle/>
            <a:p>
              <a:pPr marL="285750" indent="-285750" fontAlgn="ctr">
                <a:lnSpc>
                  <a:spcPct val="90000"/>
                </a:lnSpc>
                <a:spcBef>
                  <a:spcPts val="600"/>
                </a:spcBef>
                <a:buClr>
                  <a:srgbClr val="C00000"/>
                </a:buClr>
                <a:buSzPts val="2000"/>
              </a:pPr>
              <a:r>
                <a:rPr lang="en-US" sz="2400" b="1" dirty="0" smtClean="0">
                  <a:solidFill>
                    <a:schemeClr val="tx1"/>
                  </a:solidFill>
                </a:rPr>
                <a:t>Multichannel</a:t>
              </a:r>
            </a:p>
            <a:p>
              <a:pPr marL="285750" indent="-285750" fontAlgn="ctr">
                <a:lnSpc>
                  <a:spcPct val="90000"/>
                </a:lnSpc>
                <a:spcBef>
                  <a:spcPts val="600"/>
                </a:spcBef>
                <a:buClr>
                  <a:srgbClr val="C00000"/>
                </a:buClr>
                <a:buSzPts val="2000"/>
                <a:buFont typeface="Webdings"/>
                <a:buChar char="4"/>
              </a:pPr>
              <a:r>
                <a:rPr lang="en-US" sz="2000" dirty="0" smtClean="0">
                  <a:solidFill>
                    <a:schemeClr val="tx1"/>
                  </a:solidFill>
                </a:rPr>
                <a:t>include email, web chat and voice </a:t>
              </a:r>
            </a:p>
            <a:p>
              <a:pPr marL="285750" indent="-285750" fontAlgn="ctr">
                <a:lnSpc>
                  <a:spcPct val="90000"/>
                </a:lnSpc>
                <a:spcBef>
                  <a:spcPts val="600"/>
                </a:spcBef>
                <a:buClr>
                  <a:srgbClr val="C00000"/>
                </a:buClr>
                <a:buSzPts val="2000"/>
              </a:pPr>
              <a:r>
                <a:rPr lang="en-US" sz="2400" b="1" dirty="0" smtClean="0">
                  <a:solidFill>
                    <a:schemeClr val="tx1"/>
                  </a:solidFill>
                </a:rPr>
                <a:t>Skills based routing </a:t>
              </a:r>
            </a:p>
            <a:p>
              <a:pPr marL="285750" indent="-285750" fontAlgn="ctr">
                <a:lnSpc>
                  <a:spcPct val="90000"/>
                </a:lnSpc>
                <a:spcBef>
                  <a:spcPts val="600"/>
                </a:spcBef>
                <a:buClr>
                  <a:srgbClr val="C00000"/>
                </a:buClr>
                <a:buSzPts val="2000"/>
                <a:buFont typeface="Webdings"/>
                <a:buChar char="4"/>
              </a:pPr>
              <a:r>
                <a:rPr lang="en-US" sz="2000" dirty="0" smtClean="0">
                  <a:solidFill>
                    <a:schemeClr val="tx1"/>
                  </a:solidFill>
                </a:rPr>
                <a:t>Eliminate transfers</a:t>
              </a:r>
            </a:p>
            <a:p>
              <a:pPr marL="285750" indent="-285750" fontAlgn="ctr">
                <a:lnSpc>
                  <a:spcPct val="90000"/>
                </a:lnSpc>
                <a:spcBef>
                  <a:spcPts val="600"/>
                </a:spcBef>
                <a:buClr>
                  <a:srgbClr val="C00000"/>
                </a:buClr>
                <a:buSzPts val="2000"/>
              </a:pPr>
              <a:r>
                <a:rPr lang="en-US" sz="2400" b="1" dirty="0" smtClean="0">
                  <a:solidFill>
                    <a:schemeClr val="tx1"/>
                  </a:solidFill>
                </a:rPr>
                <a:t>Call recording/Call reports</a:t>
              </a:r>
            </a:p>
            <a:p>
              <a:pPr marL="285750" indent="-285750" fontAlgn="ctr">
                <a:lnSpc>
                  <a:spcPct val="90000"/>
                </a:lnSpc>
                <a:spcBef>
                  <a:spcPts val="600"/>
                </a:spcBef>
                <a:buClr>
                  <a:srgbClr val="C00000"/>
                </a:buClr>
                <a:buSzPts val="2000"/>
                <a:buFont typeface="Webdings"/>
                <a:buChar char="4"/>
              </a:pPr>
              <a:r>
                <a:rPr lang="en-US" sz="2000" dirty="0" smtClean="0">
                  <a:solidFill>
                    <a:schemeClr val="tx1"/>
                  </a:solidFill>
                </a:rPr>
                <a:t>Eliminate conflicts, improve agent/customer interactions, measure agent performance</a:t>
              </a:r>
            </a:p>
            <a:p>
              <a:pPr marL="285750" indent="-285750" fontAlgn="ctr">
                <a:lnSpc>
                  <a:spcPct val="90000"/>
                </a:lnSpc>
                <a:spcBef>
                  <a:spcPts val="600"/>
                </a:spcBef>
                <a:buClr>
                  <a:srgbClr val="C00000"/>
                </a:buClr>
                <a:buSzPts val="2000"/>
              </a:pPr>
              <a:r>
                <a:rPr lang="en-US" sz="2400" b="1" dirty="0" smtClean="0">
                  <a:solidFill>
                    <a:schemeClr val="tx1"/>
                  </a:solidFill>
                </a:rPr>
                <a:t>Outbound dialing </a:t>
              </a:r>
            </a:p>
            <a:p>
              <a:pPr marL="285750" indent="-285750" fontAlgn="ctr">
                <a:lnSpc>
                  <a:spcPct val="90000"/>
                </a:lnSpc>
                <a:spcBef>
                  <a:spcPts val="600"/>
                </a:spcBef>
                <a:buClr>
                  <a:srgbClr val="C00000"/>
                </a:buClr>
                <a:buSzPts val="2000"/>
                <a:buFont typeface="Webdings"/>
                <a:buChar char="4"/>
              </a:pPr>
              <a:r>
                <a:rPr lang="en-US" sz="2000" dirty="0" smtClean="0">
                  <a:solidFill>
                    <a:schemeClr val="tx1"/>
                  </a:solidFill>
                </a:rPr>
                <a:t>Use agent ‘down time’  to automatically make outbound calls</a:t>
              </a:r>
            </a:p>
            <a:p>
              <a:pPr marL="285750" indent="-285750" fontAlgn="ctr">
                <a:lnSpc>
                  <a:spcPct val="90000"/>
                </a:lnSpc>
                <a:spcBef>
                  <a:spcPts val="600"/>
                </a:spcBef>
                <a:buClr>
                  <a:srgbClr val="C00000"/>
                </a:buClr>
                <a:buSzPts val="2000"/>
              </a:pPr>
              <a:r>
                <a:rPr lang="en-US" sz="2400" b="1" dirty="0" smtClean="0">
                  <a:solidFill>
                    <a:schemeClr val="tx1"/>
                  </a:solidFill>
                </a:rPr>
                <a:t>Real time reports</a:t>
              </a:r>
            </a:p>
            <a:p>
              <a:pPr marL="285750" indent="-285750" fontAlgn="ctr">
                <a:lnSpc>
                  <a:spcPct val="90000"/>
                </a:lnSpc>
                <a:spcBef>
                  <a:spcPts val="600"/>
                </a:spcBef>
                <a:buClr>
                  <a:srgbClr val="C00000"/>
                </a:buClr>
                <a:buSzPts val="2000"/>
                <a:buFont typeface="Webdings"/>
                <a:buChar char="4"/>
              </a:pPr>
              <a:r>
                <a:rPr lang="en-US" sz="2000" dirty="0" smtClean="0">
                  <a:solidFill>
                    <a:schemeClr val="tx1"/>
                  </a:solidFill>
                </a:rPr>
                <a:t>Monitor wait times - move agents between groups ‘on the fly’ </a:t>
              </a:r>
            </a:p>
            <a:p>
              <a:pPr marL="285750" indent="-285750" fontAlgn="ctr">
                <a:lnSpc>
                  <a:spcPct val="90000"/>
                </a:lnSpc>
                <a:spcBef>
                  <a:spcPts val="600"/>
                </a:spcBef>
                <a:buClr>
                  <a:srgbClr val="C00000"/>
                </a:buClr>
                <a:buSzPts val="2000"/>
              </a:pPr>
              <a:r>
                <a:rPr lang="en-US" sz="2400" b="1" dirty="0" smtClean="0">
                  <a:solidFill>
                    <a:schemeClr val="tx1"/>
                  </a:solidFill>
                </a:rPr>
                <a:t>IVR</a:t>
              </a:r>
              <a:r>
                <a:rPr lang="en-US" sz="2000" dirty="0" smtClean="0">
                  <a:solidFill>
                    <a:schemeClr val="tx1"/>
                  </a:solidFill>
                </a:rPr>
                <a:t> </a:t>
              </a:r>
            </a:p>
            <a:p>
              <a:pPr marL="285750" indent="-285750" fontAlgn="ctr">
                <a:lnSpc>
                  <a:spcPct val="90000"/>
                </a:lnSpc>
                <a:spcBef>
                  <a:spcPts val="600"/>
                </a:spcBef>
                <a:buClr>
                  <a:srgbClr val="C00000"/>
                </a:buClr>
                <a:buSzPts val="2000"/>
                <a:buFont typeface="Webdings"/>
                <a:buChar char="4"/>
              </a:pPr>
              <a:r>
                <a:rPr lang="en-US" sz="2000" dirty="0" smtClean="0">
                  <a:solidFill>
                    <a:schemeClr val="tx1"/>
                  </a:solidFill>
                </a:rPr>
                <a:t>Offer self service to free up agent time</a:t>
              </a:r>
            </a:p>
          </p:txBody>
        </p:sp>
      </p:grpSp>
    </p:spTree>
    <p:extLst>
      <p:ext uri="{BB962C8B-B14F-4D97-AF65-F5344CB8AC3E}">
        <p14:creationId xmlns:p14="http://schemas.microsoft.com/office/powerpoint/2010/main" val="316288452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b06.png"/>
          <p:cNvPicPr>
            <a:picLocks noChangeAspect="1"/>
          </p:cNvPicPr>
          <p:nvPr/>
        </p:nvPicPr>
        <p:blipFill>
          <a:blip r:embed="rId3" cstate="print"/>
          <a:stretch>
            <a:fillRect/>
          </a:stretch>
        </p:blipFill>
        <p:spPr>
          <a:xfrm>
            <a:off x="-40076" y="-252249"/>
            <a:ext cx="9144000" cy="6858000"/>
          </a:xfrm>
          <a:prstGeom prst="rect">
            <a:avLst/>
          </a:prstGeom>
        </p:spPr>
      </p:pic>
      <p:sp>
        <p:nvSpPr>
          <p:cNvPr id="2" name="Title 1"/>
          <p:cNvSpPr>
            <a:spLocks noGrp="1"/>
          </p:cNvSpPr>
          <p:nvPr>
            <p:ph type="title"/>
          </p:nvPr>
        </p:nvSpPr>
        <p:spPr/>
        <p:txBody>
          <a:bodyPr/>
          <a:lstStyle/>
          <a:p>
            <a:r>
              <a:rPr lang="en-US" dirty="0" smtClean="0"/>
              <a:t>What’s </a:t>
            </a:r>
            <a:r>
              <a:rPr lang="en-US" dirty="0" smtClean="0">
                <a:solidFill>
                  <a:schemeClr val="accent1"/>
                </a:solidFill>
              </a:rPr>
              <a:t>New</a:t>
            </a:r>
            <a:r>
              <a:rPr lang="en-US" dirty="0" smtClean="0"/>
              <a:t> with IP Office Contact Center</a:t>
            </a:r>
            <a:endParaRPr lang="en-US" dirty="0"/>
          </a:p>
        </p:txBody>
      </p:sp>
      <p:sp>
        <p:nvSpPr>
          <p:cNvPr id="6" name="Content Placeholder 5"/>
          <p:cNvSpPr>
            <a:spLocks noGrp="1"/>
          </p:cNvSpPr>
          <p:nvPr>
            <p:ph idx="1"/>
          </p:nvPr>
        </p:nvSpPr>
        <p:spPr>
          <a:xfrm>
            <a:off x="3214211" y="1725217"/>
            <a:ext cx="5613817" cy="4724399"/>
          </a:xfrm>
        </p:spPr>
        <p:txBody>
          <a:bodyPr/>
          <a:lstStyle/>
          <a:p>
            <a:r>
              <a:rPr lang="en-US" dirty="0" smtClean="0"/>
              <a:t>Availability as thin client enables organizations to be up and running faster </a:t>
            </a:r>
          </a:p>
          <a:p>
            <a:r>
              <a:rPr lang="en-US" dirty="0" smtClean="0"/>
              <a:t>OPEX </a:t>
            </a:r>
            <a:r>
              <a:rPr lang="en-US" dirty="0" smtClean="0"/>
              <a:t>deployments via Customer Engagement </a:t>
            </a:r>
            <a:r>
              <a:rPr lang="en-US" dirty="0" err="1" smtClean="0"/>
              <a:t>OnAvaya</a:t>
            </a:r>
            <a:r>
              <a:rPr lang="en-US" baseline="30000" dirty="0" err="1" smtClean="0"/>
              <a:t>TM</a:t>
            </a:r>
            <a:r>
              <a:rPr lang="en-US" dirty="0" smtClean="0"/>
              <a:t> Powered by Google Cloud Platform*</a:t>
            </a:r>
          </a:p>
          <a:p>
            <a:r>
              <a:rPr lang="en-US" dirty="0" smtClean="0"/>
              <a:t>Support for </a:t>
            </a:r>
            <a:r>
              <a:rPr lang="en-US" dirty="0" err="1" smtClean="0"/>
              <a:t>WebRTC</a:t>
            </a:r>
            <a:r>
              <a:rPr lang="en-US" dirty="0" smtClean="0"/>
              <a:t> softphones</a:t>
            </a:r>
            <a:endParaRPr lang="en-US" dirty="0"/>
          </a:p>
        </p:txBody>
      </p:sp>
      <p:sp>
        <p:nvSpPr>
          <p:cNvPr id="3" name="TextBox 2"/>
          <p:cNvSpPr txBox="1"/>
          <p:nvPr/>
        </p:nvSpPr>
        <p:spPr>
          <a:xfrm>
            <a:off x="435241" y="6281065"/>
            <a:ext cx="8545474" cy="457200"/>
          </a:xfrm>
          <a:prstGeom prst="rect">
            <a:avLst/>
          </a:prstGeom>
          <a:noFill/>
        </p:spPr>
        <p:txBody>
          <a:bodyPr wrap="square" rtlCol="0">
            <a:noAutofit/>
          </a:bodyPr>
          <a:lstStyle/>
          <a:p>
            <a:pPr>
              <a:lnSpc>
                <a:spcPct val="90000"/>
              </a:lnSpc>
            </a:pPr>
            <a:r>
              <a:rPr lang="en-US" sz="1000" dirty="0" smtClean="0"/>
              <a:t>* Customer Engagement </a:t>
            </a:r>
            <a:r>
              <a:rPr lang="en-US" sz="1000" dirty="0" err="1" smtClean="0"/>
              <a:t>OnAvaya</a:t>
            </a:r>
            <a:r>
              <a:rPr lang="en-US" sz="1000" baseline="30000" dirty="0" err="1" smtClean="0"/>
              <a:t>TM</a:t>
            </a:r>
            <a:r>
              <a:rPr lang="en-US" sz="1000" dirty="0" smtClean="0"/>
              <a:t> Powered by Google Cloud Platform deployments available in US and English only</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45" t="12069" r="69102" b="6250"/>
          <a:stretch/>
        </p:blipFill>
        <p:spPr bwMode="auto">
          <a:xfrm>
            <a:off x="577135" y="1586161"/>
            <a:ext cx="2364828" cy="3941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1701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b06.png"/>
          <p:cNvPicPr>
            <a:picLocks noChangeAspect="1"/>
          </p:cNvPicPr>
          <p:nvPr/>
        </p:nvPicPr>
        <p:blipFill>
          <a:blip r:embed="rId3" cstate="print"/>
          <a:stretch>
            <a:fillRect/>
          </a:stretch>
        </p:blipFill>
        <p:spPr>
          <a:xfrm>
            <a:off x="-40076" y="-252249"/>
            <a:ext cx="9144000" cy="6858000"/>
          </a:xfrm>
          <a:prstGeom prst="rect">
            <a:avLst/>
          </a:prstGeom>
        </p:spPr>
      </p:pic>
      <p:sp>
        <p:nvSpPr>
          <p:cNvPr id="2" name="Title 1"/>
          <p:cNvSpPr>
            <a:spLocks noGrp="1"/>
          </p:cNvSpPr>
          <p:nvPr>
            <p:ph type="title"/>
          </p:nvPr>
        </p:nvSpPr>
        <p:spPr>
          <a:xfrm>
            <a:off x="306149" y="516426"/>
            <a:ext cx="8229600" cy="838200"/>
          </a:xfrm>
        </p:spPr>
        <p:txBody>
          <a:bodyPr/>
          <a:lstStyle/>
          <a:p>
            <a:r>
              <a:rPr lang="en-US" sz="2400" dirty="0" smtClean="0"/>
              <a:t>IP Office Contact Center &amp; Customer Engagement </a:t>
            </a:r>
            <a:r>
              <a:rPr lang="en-US" sz="2400" dirty="0" err="1" smtClean="0"/>
              <a:t>OnAvaya</a:t>
            </a:r>
            <a:r>
              <a:rPr lang="en-US" sz="2400" dirty="0" smtClean="0"/>
              <a:t> Powered by Google Cloud Platform </a:t>
            </a:r>
            <a:br>
              <a:rPr lang="en-US" sz="2400" dirty="0" smtClean="0"/>
            </a:br>
            <a:r>
              <a:rPr lang="en-US" sz="2000" dirty="0" smtClean="0">
                <a:solidFill>
                  <a:schemeClr val="accent1"/>
                </a:solidFill>
              </a:rPr>
              <a:t>Comparison Overview</a:t>
            </a:r>
            <a:endParaRPr lang="en-US" sz="2000" dirty="0">
              <a:solidFill>
                <a:schemeClr val="accent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67676713"/>
              </p:ext>
            </p:extLst>
          </p:nvPr>
        </p:nvGraphicFramePr>
        <p:xfrm>
          <a:off x="88900" y="1396998"/>
          <a:ext cx="8964225" cy="5414705"/>
        </p:xfrm>
        <a:graphic>
          <a:graphicData uri="http://schemas.openxmlformats.org/drawingml/2006/table">
            <a:tbl>
              <a:tblPr firstRow="1" bandRow="1">
                <a:tableStyleId>{5C22544A-7EE6-4342-B048-85BDC9FD1C3A}</a:tableStyleId>
              </a:tblPr>
              <a:tblGrid>
                <a:gridCol w="1671262"/>
                <a:gridCol w="3640793"/>
                <a:gridCol w="3652170"/>
              </a:tblGrid>
              <a:tr h="833741">
                <a:tc>
                  <a:txBody>
                    <a:bodyPr/>
                    <a:lstStyle/>
                    <a:p>
                      <a:endParaRPr lang="en-US" sz="1600" dirty="0"/>
                    </a:p>
                  </a:txBody>
                  <a:tcPr/>
                </a:tc>
                <a:tc>
                  <a:txBody>
                    <a:bodyPr/>
                    <a:lstStyle/>
                    <a:p>
                      <a:r>
                        <a:rPr lang="en-US" sz="1600" dirty="0" smtClean="0"/>
                        <a:t>IP Office Contact</a:t>
                      </a:r>
                      <a:r>
                        <a:rPr lang="en-US" sz="1600" baseline="0" dirty="0" smtClean="0"/>
                        <a:t> Center (On-Premise)</a:t>
                      </a:r>
                      <a:endParaRPr lang="en-US" sz="1600" dirty="0"/>
                    </a:p>
                  </a:txBody>
                  <a:tcPr/>
                </a:tc>
                <a:tc>
                  <a:txBody>
                    <a:bodyPr/>
                    <a:lstStyle/>
                    <a:p>
                      <a:r>
                        <a:rPr lang="en-US" sz="1600" dirty="0" smtClean="0"/>
                        <a:t>Customer Engagement </a:t>
                      </a:r>
                      <a:r>
                        <a:rPr lang="en-US" sz="1600" dirty="0" err="1" smtClean="0"/>
                        <a:t>OnAvaya</a:t>
                      </a:r>
                      <a:r>
                        <a:rPr lang="en-US" sz="1600" dirty="0" smtClean="0"/>
                        <a:t> Powered by Google Cloud Platform</a:t>
                      </a:r>
                      <a:endParaRPr lang="en-US" sz="1600" dirty="0"/>
                    </a:p>
                  </a:txBody>
                  <a:tcPr/>
                </a:tc>
              </a:tr>
              <a:tr h="741103">
                <a:tc>
                  <a:txBody>
                    <a:bodyPr/>
                    <a:lstStyle/>
                    <a:p>
                      <a:r>
                        <a:rPr lang="en-US" sz="1400" b="1" dirty="0" smtClean="0"/>
                        <a:t>Delivery</a:t>
                      </a:r>
                      <a:r>
                        <a:rPr lang="en-US" sz="1400" b="1" baseline="0" dirty="0" smtClean="0"/>
                        <a:t> model</a:t>
                      </a:r>
                      <a:endParaRPr lang="en-US" sz="1400" b="1" dirty="0"/>
                    </a:p>
                  </a:txBody>
                  <a:tcPr/>
                </a:tc>
                <a:tc>
                  <a:txBody>
                    <a:bodyPr/>
                    <a:lstStyle/>
                    <a:p>
                      <a:r>
                        <a:rPr lang="en-US" sz="1400" dirty="0" smtClean="0"/>
                        <a:t>On-premise</a:t>
                      </a:r>
                      <a:r>
                        <a:rPr lang="en-US" sz="1400" baseline="0" dirty="0" smtClean="0"/>
                        <a:t> IP Office Contact Center on IP Office</a:t>
                      </a:r>
                      <a:endParaRPr lang="en-US" sz="1400" dirty="0"/>
                    </a:p>
                  </a:txBody>
                  <a:tcPr/>
                </a:tc>
                <a:tc>
                  <a:txBody>
                    <a:bodyPr/>
                    <a:lstStyle/>
                    <a:p>
                      <a:r>
                        <a:rPr lang="en-US" sz="1400" dirty="0" smtClean="0"/>
                        <a:t>Avaya branded</a:t>
                      </a:r>
                      <a:r>
                        <a:rPr lang="en-US" sz="1400" baseline="0" dirty="0" smtClean="0"/>
                        <a:t> and hosted IP Office &amp; IP Office Contact Center, delivered on Google Cloud Platform</a:t>
                      </a:r>
                      <a:endParaRPr lang="en-US" sz="1400" dirty="0"/>
                    </a:p>
                  </a:txBody>
                  <a:tcPr/>
                </a:tc>
              </a:tr>
              <a:tr h="524948">
                <a:tc>
                  <a:txBody>
                    <a:bodyPr/>
                    <a:lstStyle/>
                    <a:p>
                      <a:r>
                        <a:rPr lang="en-US" sz="1400" b="1" dirty="0" smtClean="0"/>
                        <a:t>Client</a:t>
                      </a:r>
                      <a:endParaRPr lang="en-US" sz="1400" b="1" dirty="0"/>
                    </a:p>
                  </a:txBody>
                  <a:tcPr/>
                </a:tc>
                <a:tc>
                  <a:txBody>
                    <a:bodyPr/>
                    <a:lstStyle/>
                    <a:p>
                      <a:r>
                        <a:rPr lang="en-US" sz="1400" dirty="0" smtClean="0"/>
                        <a:t>Thick</a:t>
                      </a:r>
                      <a:r>
                        <a:rPr lang="en-US" sz="1400" baseline="0" dirty="0" smtClean="0"/>
                        <a:t> Windows client for PC &amp; Thin Chrome Client for Chrome devices</a:t>
                      </a:r>
                      <a:endParaRPr lang="en-US" sz="1400" dirty="0"/>
                    </a:p>
                  </a:txBody>
                  <a:tcPr/>
                </a:tc>
                <a:tc>
                  <a:txBody>
                    <a:bodyPr/>
                    <a:lstStyle/>
                    <a:p>
                      <a:r>
                        <a:rPr lang="en-US" sz="1400" dirty="0" smtClean="0"/>
                        <a:t>Thin Chrome client o</a:t>
                      </a:r>
                      <a:r>
                        <a:rPr lang="en-US" sz="1400" baseline="0" dirty="0" smtClean="0"/>
                        <a:t>n Chrome devices</a:t>
                      </a:r>
                      <a:endParaRPr lang="en-US" sz="1400" dirty="0"/>
                    </a:p>
                  </a:txBody>
                  <a:tcPr/>
                </a:tc>
              </a:tr>
              <a:tr h="741103">
                <a:tc>
                  <a:txBody>
                    <a:bodyPr/>
                    <a:lstStyle/>
                    <a:p>
                      <a:r>
                        <a:rPr lang="en-US" sz="1400" b="1" dirty="0" smtClean="0"/>
                        <a:t>User Interface</a:t>
                      </a:r>
                      <a:endParaRPr lang="en-US" sz="1400" b="1" dirty="0"/>
                    </a:p>
                  </a:txBody>
                  <a:tcPr/>
                </a:tc>
                <a:tc>
                  <a:txBody>
                    <a:bodyPr/>
                    <a:lstStyle/>
                    <a:p>
                      <a:r>
                        <a:rPr lang="en-US" sz="1400" dirty="0" smtClean="0"/>
                        <a:t>UI for IP Office Contact Center has not changed.</a:t>
                      </a:r>
                      <a:r>
                        <a:rPr lang="en-US" sz="1400" baseline="0" dirty="0" smtClean="0"/>
                        <a:t> UI for thin Chrome client built specifically for Chrome OS</a:t>
                      </a:r>
                      <a:endParaRPr lang="en-US" sz="1400" dirty="0"/>
                    </a:p>
                  </a:txBody>
                  <a:tcPr/>
                </a:tc>
                <a:tc>
                  <a:txBody>
                    <a:bodyPr/>
                    <a:lstStyle/>
                    <a:p>
                      <a:r>
                        <a:rPr lang="en-US" sz="1400" dirty="0" smtClean="0"/>
                        <a:t>UI</a:t>
                      </a:r>
                      <a:r>
                        <a:rPr lang="en-US" sz="1400" baseline="0" dirty="0" smtClean="0"/>
                        <a:t> built specifically for Chrome OS</a:t>
                      </a:r>
                      <a:endParaRPr lang="en-US" sz="1400" dirty="0"/>
                    </a:p>
                  </a:txBody>
                  <a:tcPr/>
                </a:tc>
              </a:tr>
              <a:tr h="524948">
                <a:tc>
                  <a:txBody>
                    <a:bodyPr/>
                    <a:lstStyle/>
                    <a:p>
                      <a:r>
                        <a:rPr lang="en-US" sz="1400" b="1" dirty="0" smtClean="0"/>
                        <a:t>Agent</a:t>
                      </a:r>
                      <a:r>
                        <a:rPr lang="en-US" sz="1400" b="1" baseline="0" dirty="0" smtClean="0"/>
                        <a:t> Capacity</a:t>
                      </a:r>
                    </a:p>
                    <a:p>
                      <a:r>
                        <a:rPr lang="en-US" sz="1400" b="1" baseline="0" dirty="0" smtClean="0"/>
                        <a:t>(min to max)</a:t>
                      </a:r>
                      <a:endParaRPr lang="en-US" sz="1400" b="1" dirty="0"/>
                    </a:p>
                  </a:txBody>
                  <a:tcPr/>
                </a:tc>
                <a:tc>
                  <a:txBody>
                    <a:bodyPr/>
                    <a:lstStyle/>
                    <a:p>
                      <a:r>
                        <a:rPr lang="en-US" sz="1400" dirty="0" smtClean="0"/>
                        <a:t>5-250 agents</a:t>
                      </a:r>
                      <a:endParaRPr lang="en-US" sz="1400" dirty="0"/>
                    </a:p>
                  </a:txBody>
                  <a:tcPr/>
                </a:tc>
                <a:tc>
                  <a:txBody>
                    <a:bodyPr/>
                    <a:lstStyle/>
                    <a:p>
                      <a:r>
                        <a:rPr lang="en-US" sz="1400" dirty="0" smtClean="0"/>
                        <a:t>10-250 agents</a:t>
                      </a:r>
                      <a:endParaRPr lang="en-US" sz="1400" dirty="0"/>
                    </a:p>
                  </a:txBody>
                  <a:tcPr/>
                </a:tc>
              </a:tr>
              <a:tr h="774359">
                <a:tc>
                  <a:txBody>
                    <a:bodyPr/>
                    <a:lstStyle/>
                    <a:p>
                      <a:r>
                        <a:rPr lang="en-US" sz="1400" b="1" dirty="0" smtClean="0"/>
                        <a:t>Capabilities</a:t>
                      </a:r>
                      <a:endParaRPr lang="en-US" sz="1400" b="1" dirty="0"/>
                    </a:p>
                  </a:txBody>
                  <a:tcPr/>
                </a:tc>
                <a:tc>
                  <a:txBody>
                    <a:bodyPr/>
                    <a:lstStyle/>
                    <a:p>
                      <a:r>
                        <a:rPr lang="en-US" sz="1400" dirty="0" smtClean="0"/>
                        <a:t>Voice, Multichannel,</a:t>
                      </a:r>
                      <a:r>
                        <a:rPr lang="en-US" sz="1400" baseline="0" dirty="0" smtClean="0"/>
                        <a:t> Skills-based Routing, Call Recording, Real-time &amp; Historical Reporting, Outbound Dialing, IVR</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Voice (Multichannel</a:t>
                      </a:r>
                      <a:r>
                        <a:rPr lang="en-US" sz="1400" baseline="0" dirty="0" smtClean="0"/>
                        <a:t> </a:t>
                      </a:r>
                      <a:r>
                        <a:rPr lang="en-US" sz="1400" baseline="0" dirty="0" err="1" smtClean="0"/>
                        <a:t>roadmapped</a:t>
                      </a:r>
                      <a:r>
                        <a:rPr lang="en-US" sz="1400" baseline="0" dirty="0" smtClean="0"/>
                        <a:t>)</a:t>
                      </a:r>
                      <a:r>
                        <a:rPr lang="en-US" sz="1400" dirty="0" smtClean="0"/>
                        <a:t>, </a:t>
                      </a:r>
                      <a:r>
                        <a:rPr lang="en-US" sz="1400" dirty="0" smtClean="0"/>
                        <a:t>Skills-based Routing, </a:t>
                      </a:r>
                      <a:r>
                        <a:rPr lang="en-US" sz="1400" baseline="0" dirty="0" smtClean="0"/>
                        <a:t>Call Recording, Real-time &amp; Historical Reporting, Outbound Dialing, IVR</a:t>
                      </a:r>
                      <a:endParaRPr lang="en-US" sz="1400" dirty="0" smtClean="0"/>
                    </a:p>
                  </a:txBody>
                  <a:tcPr/>
                </a:tc>
              </a:tr>
              <a:tr h="533400">
                <a:tc>
                  <a:txBody>
                    <a:bodyPr/>
                    <a:lstStyle/>
                    <a:p>
                      <a:r>
                        <a:rPr lang="en-US" sz="1400" b="1" dirty="0" smtClean="0"/>
                        <a:t>Endpoints</a:t>
                      </a:r>
                      <a:endParaRPr lang="en-US" sz="1400" b="1" dirty="0"/>
                    </a:p>
                  </a:txBody>
                  <a:tcPr/>
                </a:tc>
                <a:tc>
                  <a:txBody>
                    <a:bodyPr/>
                    <a:lstStyle/>
                    <a:p>
                      <a:r>
                        <a:rPr lang="en-US" sz="1400" dirty="0" smtClean="0"/>
                        <a:t>Avaya 96xx/</a:t>
                      </a:r>
                      <a:r>
                        <a:rPr lang="en-US" sz="1400" baseline="0" dirty="0" smtClean="0"/>
                        <a:t>16xx/14xx/95xx </a:t>
                      </a:r>
                      <a:r>
                        <a:rPr lang="en-US" sz="1400" dirty="0" smtClean="0"/>
                        <a:t>Phones, Headsets, Windows Communicator 2.0.3+</a:t>
                      </a:r>
                    </a:p>
                  </a:txBody>
                  <a:tcPr/>
                </a:tc>
                <a:tc>
                  <a:txBody>
                    <a:bodyPr/>
                    <a:lstStyle/>
                    <a:p>
                      <a:r>
                        <a:rPr lang="en-US" sz="1400" dirty="0" smtClean="0"/>
                        <a:t>Avaya IP 96x1 IP Phones, Headsets,</a:t>
                      </a:r>
                    </a:p>
                    <a:p>
                      <a:r>
                        <a:rPr lang="en-US" sz="1400" dirty="0" smtClean="0"/>
                        <a:t>Support</a:t>
                      </a:r>
                      <a:r>
                        <a:rPr lang="en-US" sz="1400" baseline="0" dirty="0" smtClean="0"/>
                        <a:t> for WebRTC softphone</a:t>
                      </a:r>
                      <a:endParaRPr lang="en-US" sz="1400" dirty="0" smtClean="0"/>
                    </a:p>
                  </a:txBody>
                  <a:tcPr/>
                </a:tc>
              </a:tr>
              <a:tr h="741103">
                <a:tc>
                  <a:txBody>
                    <a:bodyPr/>
                    <a:lstStyle/>
                    <a:p>
                      <a:r>
                        <a:rPr lang="en-US" sz="1400" b="1" dirty="0" smtClean="0"/>
                        <a:t>Availability &amp; Localization</a:t>
                      </a:r>
                      <a:endParaRPr lang="en-US" sz="1400" b="1" dirty="0"/>
                    </a:p>
                  </a:txBody>
                  <a:tcPr/>
                </a:tc>
                <a:tc>
                  <a:txBody>
                    <a:bodyPr/>
                    <a:lstStyle/>
                    <a:p>
                      <a:pPr marL="285750" indent="-285750">
                        <a:buFont typeface="Arial" panose="020B0604020202020204" pitchFamily="34" charset="0"/>
                        <a:buChar char="•"/>
                      </a:pPr>
                      <a:r>
                        <a:rPr lang="en-US" sz="1400" dirty="0" smtClean="0"/>
                        <a:t>Global</a:t>
                      </a:r>
                    </a:p>
                    <a:p>
                      <a:pPr marL="285750" indent="-285750">
                        <a:buFont typeface="Arial" panose="020B0604020202020204" pitchFamily="34" charset="0"/>
                        <a:buChar char="•"/>
                      </a:pPr>
                      <a:r>
                        <a:rPr lang="en-US" sz="1400" dirty="0" smtClean="0"/>
                        <a:t>English only</a:t>
                      </a:r>
                      <a:endParaRPr lang="en-US" sz="1400" dirty="0" smtClean="0"/>
                    </a:p>
                  </a:txBody>
                  <a:tcPr/>
                </a:tc>
                <a:tc>
                  <a:txBody>
                    <a:bodyPr/>
                    <a:lstStyle/>
                    <a:p>
                      <a:pPr marL="285750" indent="-285750">
                        <a:buFont typeface="Arial" panose="020B0604020202020204" pitchFamily="34" charset="0"/>
                        <a:buChar char="•"/>
                      </a:pPr>
                      <a:r>
                        <a:rPr lang="en-US" sz="1400" dirty="0" smtClean="0"/>
                        <a:t>US only</a:t>
                      </a:r>
                    </a:p>
                    <a:p>
                      <a:pPr marL="285750" indent="-285750">
                        <a:buFont typeface="Arial" panose="020B0604020202020204" pitchFamily="34" charset="0"/>
                        <a:buChar char="•"/>
                      </a:pPr>
                      <a:r>
                        <a:rPr lang="en-US" sz="1400" dirty="0" smtClean="0"/>
                        <a:t>English only</a:t>
                      </a:r>
                      <a:endParaRPr lang="en-US" sz="1400" dirty="0"/>
                    </a:p>
                  </a:txBody>
                  <a:tcPr/>
                </a:tc>
              </a:tr>
            </a:tbl>
          </a:graphicData>
        </a:graphic>
      </p:graphicFrame>
    </p:spTree>
    <p:extLst>
      <p:ext uri="{BB962C8B-B14F-4D97-AF65-F5344CB8AC3E}">
        <p14:creationId xmlns:p14="http://schemas.microsoft.com/office/powerpoint/2010/main" val="61551899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0445BE-00C6-4BE7-B345-C74B2F2CC9F3}&quot;/&gt;&lt;isInvalidForFieldText val=&quot;1&quot;/&gt;&lt;Image&gt;&lt;filename val=&quot;C:\DOCUME~1\DEFABR~1\LOCALS~1\Temp\PR\data\asimages\{250445BE-00C6-4BE7-B345-C74B2F2CC9F3}_33_S.png&quot;/&gt;&lt;left val=&quot;9&quot;/&gt;&lt;top val=&quot;105&quot;/&gt;&lt;width val=&quot;292&quot;/&gt;&lt;height val=&quot;300&quot;/&gt;&lt;hasText val=&quot;0&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0445BE-00C6-4BE7-B345-C74B2F2CC9F3}&quot;/&gt;&lt;isInvalidForFieldText val=&quot;1&quot;/&gt;&lt;Image&gt;&lt;filename val=&quot;C:\DOCUME~1\DEFABR~1\LOCALS~1\Temp\PR\data\asimages\{250445BE-00C6-4BE7-B345-C74B2F2CC9F3}_33_S.png&quot;/&gt;&lt;left val=&quot;9&quot;/&gt;&lt;top val=&quot;105&quot;/&gt;&lt;width val=&quot;292&quot;/&gt;&lt;height val=&quot;300&quot;/&gt;&lt;hasText val=&quot;0&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0445BE-00C6-4BE7-B345-C74B2F2CC9F3}&quot;/&gt;&lt;isInvalidForFieldText val=&quot;1&quot;/&gt;&lt;Image&gt;&lt;filename val=&quot;C:\DOCUME~1\DEFABR~1\LOCALS~1\Temp\PR\data\asimages\{250445BE-00C6-4BE7-B345-C74B2F2CC9F3}_33_S.png&quot;/&gt;&lt;left val=&quot;9&quot;/&gt;&lt;top val=&quot;105&quot;/&gt;&lt;width val=&quot;292&quot;/&gt;&lt;height val=&quot;300&quot;/&gt;&lt;hasText val=&quot;0&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0445BE-00C6-4BE7-B345-C74B2F2CC9F3}&quot;/&gt;&lt;isInvalidForFieldText val=&quot;1&quot;/&gt;&lt;Image&gt;&lt;filename val=&quot;C:\DOCUME~1\DEFABR~1\LOCALS~1\Temp\PR\data\asimages\{250445BE-00C6-4BE7-B345-C74B2F2CC9F3}_33_S.png&quot;/&gt;&lt;left val=&quot;9&quot;/&gt;&lt;top val=&quot;105&quot;/&gt;&lt;width val=&quot;292&quot;/&gt;&lt;height val=&quot;300&quot;/&gt;&lt;hasText val=&quot;0&quot;/&gt;&lt;/Image&gt;&lt;/ThreeDShapeInfo&gt;"/>
</p:tagLst>
</file>

<file path=ppt/theme/theme1.xml><?xml version="1.0" encoding="utf-8"?>
<a:theme xmlns:a="http://schemas.openxmlformats.org/drawingml/2006/main" name="Avaya_PowerPoint_Presentation_Template_which_include_Public_Information_for_Office_2007">
  <a:themeElements>
    <a:clrScheme name="Office">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miter lim="800000"/>
        </a:ln>
      </a:spPr>
      <a:bodyPr rtlCol="0" anchor="ctr"/>
      <a:lstStyle>
        <a:defPPr algn="ctr">
          <a:lnSpc>
            <a:spcPct val="90000"/>
          </a:lnSpc>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smtClean="0"/>
        </a:defPPr>
      </a:lstStyle>
    </a:txDef>
  </a:objectDefaults>
  <a:extraClrSchemeLst/>
  <a:custClrLst>
    <a:custClr name="Custom Color 1">
      <a:srgbClr val="98050E"/>
    </a:custClr>
    <a:custClr name="Custom Color 2">
      <a:srgbClr val="610206"/>
    </a:custClr>
    <a:custClr name="Custom Color 3">
      <a:srgbClr val="646464"/>
    </a:custClr>
    <a:custClr name="Custom Color 4">
      <a:srgbClr val="323232"/>
    </a:custClr>
    <a:custClr name="Custom Color 5">
      <a:srgbClr val="4B80B6"/>
    </a:custClr>
    <a:custClr name="Custom Color 6">
      <a:srgbClr val="325887"/>
    </a:custClr>
    <a:custClr name="Custom Color 7">
      <a:srgbClr val="D55D21"/>
    </a:custClr>
    <a:custClr name="Custom Color 8">
      <a:srgbClr val="8F3C0F"/>
    </a:custClr>
    <a:custClr name="Custom Color 9">
      <a:srgbClr val="87A239"/>
    </a:custClr>
    <a:custClr name="Custom Color 10">
      <a:srgbClr val="576820"/>
    </a:custClr>
    <a:custClr name="Custom Color 11">
      <a:srgbClr val="279199"/>
    </a:custClr>
    <a:custClr name="Custom Color 12">
      <a:srgbClr val="15535A"/>
    </a:custClr>
  </a:custClrLst>
</a:theme>
</file>

<file path=ppt/theme/theme2.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Avaya_PowerPoint_Presentation_Template_which_include_Public_Information_for_Office_2007</Template>
  <TotalTime>0</TotalTime>
  <Words>3085</Words>
  <Application>Microsoft Office PowerPoint</Application>
  <PresentationFormat>On-screen Show (4:3)</PresentationFormat>
  <Paragraphs>348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Avaya_PowerPoint_Presentation_Template_which_include_Public_Information_for_Office_2007</vt:lpstr>
      <vt:lpstr>Avaya IP Office  Contact Center</vt:lpstr>
      <vt:lpstr>Avaya Midmarket Collaboration Solution Simple, Powerful &amp; Affordable</vt:lpstr>
      <vt:lpstr>The Evolution of Customer Engagement</vt:lpstr>
      <vt:lpstr>Contact Center Priorities </vt:lpstr>
      <vt:lpstr>Contact Center Challenges  </vt:lpstr>
      <vt:lpstr>Avaya IP Office Contact Center Overview</vt:lpstr>
      <vt:lpstr>Avaya IP Office Contact Center Capabilities </vt:lpstr>
      <vt:lpstr>What’s New with IP Office Contact Center</vt:lpstr>
      <vt:lpstr>IP Office Contact Center &amp; Customer Engagement OnAvaya Powered by Google Cloud Platform  Comparison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Gartner Magic Quadrant for Contact Center Infrastructure</vt:lpstr>
      <vt:lpstr>Avaya Midmarket Collaboration Solution Simple, Powerful &amp; Affordable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2014-11-24T20:06:56Z</dcterms:created>
  <dcterms:modified xsi:type="dcterms:W3CDTF">2015-08-04T19:54:29Z</dcterms:modified>
</cp:coreProperties>
</file>